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1" r:id="rId3"/>
    <p:sldId id="259" r:id="rId4"/>
    <p:sldId id="263" r:id="rId5"/>
    <p:sldId id="265" r:id="rId6"/>
    <p:sldId id="257" r:id="rId7"/>
    <p:sldId id="260" r:id="rId8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18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0404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0404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0404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492" y="0"/>
                </a:moveTo>
                <a:lnTo>
                  <a:pt x="0" y="0"/>
                </a:lnTo>
                <a:lnTo>
                  <a:pt x="0" y="6858000"/>
                </a:lnTo>
                <a:lnTo>
                  <a:pt x="12191492" y="6858000"/>
                </a:lnTo>
                <a:lnTo>
                  <a:pt x="12191492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0404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16668" y="39"/>
            <a:ext cx="292284" cy="682545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3435350" cy="6858000"/>
          </a:xfrm>
          <a:custGeom>
            <a:avLst/>
            <a:gdLst/>
            <a:ahLst/>
            <a:cxnLst/>
            <a:rect l="l" t="t" r="r" b="b"/>
            <a:pathLst>
              <a:path w="3435350" h="6858000">
                <a:moveTo>
                  <a:pt x="0" y="6858000"/>
                </a:moveTo>
                <a:lnTo>
                  <a:pt x="3434841" y="6858000"/>
                </a:lnTo>
                <a:lnTo>
                  <a:pt x="3434841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3456304" cy="6858000"/>
          </a:xfrm>
          <a:custGeom>
            <a:avLst/>
            <a:gdLst/>
            <a:ahLst/>
            <a:cxnLst/>
            <a:rect l="l" t="t" r="r" b="b"/>
            <a:pathLst>
              <a:path w="3456304" h="6858000">
                <a:moveTo>
                  <a:pt x="0" y="6858000"/>
                </a:moveTo>
                <a:lnTo>
                  <a:pt x="3455924" y="6858000"/>
                </a:lnTo>
                <a:lnTo>
                  <a:pt x="345592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1269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472941" y="0"/>
            <a:ext cx="15240" cy="6858000"/>
          </a:xfrm>
          <a:custGeom>
            <a:avLst/>
            <a:gdLst/>
            <a:ahLst/>
            <a:cxnLst/>
            <a:rect l="l" t="t" r="r" b="b"/>
            <a:pathLst>
              <a:path w="15239" h="6858000">
                <a:moveTo>
                  <a:pt x="0" y="0"/>
                </a:moveTo>
                <a:lnTo>
                  <a:pt x="14859" y="6857999"/>
                </a:lnTo>
              </a:path>
            </a:pathLst>
          </a:custGeom>
          <a:ln w="76200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2208" y="563880"/>
            <a:ext cx="1949957" cy="677418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6280" y="929639"/>
            <a:ext cx="2233422" cy="677417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4859" y="1295400"/>
            <a:ext cx="2091689" cy="677417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77824" y="1661160"/>
            <a:ext cx="1824989" cy="67741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7164" y="93929"/>
            <a:ext cx="11550015" cy="6573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0404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9025" y="1631950"/>
            <a:ext cx="10400030" cy="4252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02088" y="632586"/>
            <a:ext cx="1384300" cy="22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700"/>
              </a:lnSpc>
              <a:spcBef>
                <a:spcPts val="100"/>
              </a:spcBef>
            </a:pPr>
            <a:r>
              <a:rPr sz="600" b="1" spc="-20" dirty="0">
                <a:solidFill>
                  <a:srgbClr val="FFFFFF"/>
                </a:solidFill>
                <a:latin typeface="Verdana"/>
                <a:cs typeface="Verdana"/>
              </a:rPr>
              <a:t>МИНИСТЕРСТВО</a:t>
            </a:r>
            <a:r>
              <a:rPr sz="600" b="1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b="1" spc="-20" dirty="0">
                <a:solidFill>
                  <a:srgbClr val="FFFFFF"/>
                </a:solidFill>
                <a:latin typeface="Verdana"/>
                <a:cs typeface="Verdana"/>
              </a:rPr>
              <a:t>ОБРАЗОВАНИЯ</a:t>
            </a:r>
            <a:r>
              <a:rPr sz="600" b="1" spc="5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b="1" spc="-20" dirty="0">
                <a:solidFill>
                  <a:srgbClr val="FFFFFF"/>
                </a:solidFill>
                <a:latin typeface="Verdana"/>
                <a:cs typeface="Verdana"/>
              </a:rPr>
              <a:t>МОСКОВСКОЙ</a:t>
            </a:r>
            <a:r>
              <a:rPr sz="600" b="1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00" b="1" spc="-10" dirty="0">
                <a:solidFill>
                  <a:srgbClr val="FFFFFF"/>
                </a:solidFill>
                <a:latin typeface="Verdana"/>
                <a:cs typeface="Verdana"/>
              </a:rPr>
              <a:t>ОБЛАСТИ</a:t>
            </a:r>
            <a:endParaRPr sz="6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20326" y="539750"/>
            <a:ext cx="305333" cy="37147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7761" y="5124399"/>
            <a:ext cx="7402830" cy="1183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560"/>
              </a:lnSpc>
              <a:spcBef>
                <a:spcPts val="95"/>
              </a:spcBef>
            </a:pPr>
            <a:r>
              <a:rPr sz="4000" spc="204" dirty="0">
                <a:solidFill>
                  <a:srgbClr val="FFFFFF"/>
                </a:solidFill>
              </a:rPr>
              <a:t>Прием</a:t>
            </a:r>
            <a:r>
              <a:rPr sz="4000" spc="-60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в</a:t>
            </a:r>
            <a:r>
              <a:rPr sz="4000" spc="-65" dirty="0">
                <a:solidFill>
                  <a:srgbClr val="FFFFFF"/>
                </a:solidFill>
              </a:rPr>
              <a:t> </a:t>
            </a:r>
            <a:r>
              <a:rPr sz="4000" spc="-994" dirty="0">
                <a:solidFill>
                  <a:srgbClr val="FFFFFF"/>
                </a:solidFill>
              </a:rPr>
              <a:t>1</a:t>
            </a:r>
            <a:r>
              <a:rPr sz="4000" spc="-35" dirty="0">
                <a:solidFill>
                  <a:srgbClr val="FFFFFF"/>
                </a:solidFill>
              </a:rPr>
              <a:t> </a:t>
            </a:r>
            <a:r>
              <a:rPr sz="4000" spc="135" dirty="0">
                <a:solidFill>
                  <a:srgbClr val="FFFFFF"/>
                </a:solidFill>
              </a:rPr>
              <a:t>класс</a:t>
            </a:r>
            <a:r>
              <a:rPr sz="4000" spc="-60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-</a:t>
            </a:r>
            <a:r>
              <a:rPr sz="4000" spc="-55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2025.</a:t>
            </a:r>
            <a:endParaRPr sz="4000"/>
          </a:p>
          <a:p>
            <a:pPr marL="12700">
              <a:lnSpc>
                <a:spcPts val="4560"/>
              </a:lnSpc>
            </a:pPr>
            <a:r>
              <a:rPr sz="4000" spc="125" dirty="0">
                <a:solidFill>
                  <a:srgbClr val="FFFFFF"/>
                </a:solidFill>
              </a:rPr>
              <a:t>Новое</a:t>
            </a:r>
            <a:r>
              <a:rPr sz="4000" spc="-25" dirty="0">
                <a:solidFill>
                  <a:srgbClr val="FFFFFF"/>
                </a:solidFill>
              </a:rPr>
              <a:t> </a:t>
            </a:r>
            <a:r>
              <a:rPr sz="4000" dirty="0">
                <a:solidFill>
                  <a:srgbClr val="FFFFFF"/>
                </a:solidFill>
              </a:rPr>
              <a:t>в</a:t>
            </a:r>
            <a:r>
              <a:rPr sz="4000" spc="-5" dirty="0">
                <a:solidFill>
                  <a:srgbClr val="FFFFFF"/>
                </a:solidFill>
              </a:rPr>
              <a:t> </a:t>
            </a:r>
            <a:r>
              <a:rPr sz="4000" spc="90" dirty="0">
                <a:solidFill>
                  <a:srgbClr val="FFFFFF"/>
                </a:solidFill>
              </a:rPr>
              <a:t>законодательстве</a:t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164" y="103123"/>
            <a:ext cx="115500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90850" algn="l"/>
                <a:tab pos="4856480" algn="l"/>
                <a:tab pos="5467350" algn="l"/>
                <a:tab pos="5995035" algn="l"/>
                <a:tab pos="7485380" algn="l"/>
                <a:tab pos="8096884" algn="l"/>
              </a:tabLst>
            </a:pPr>
            <a:r>
              <a:rPr spc="114" dirty="0"/>
              <a:t>Особенности</a:t>
            </a:r>
            <a:r>
              <a:rPr dirty="0"/>
              <a:t>	</a:t>
            </a:r>
            <a:r>
              <a:rPr spc="95" dirty="0"/>
              <a:t>приема</a:t>
            </a:r>
            <a:r>
              <a:rPr dirty="0"/>
              <a:t>	</a:t>
            </a:r>
            <a:r>
              <a:rPr spc="-50" dirty="0"/>
              <a:t>в</a:t>
            </a:r>
            <a:r>
              <a:rPr dirty="0"/>
              <a:t>	</a:t>
            </a:r>
            <a:r>
              <a:rPr spc="-750" dirty="0"/>
              <a:t>1</a:t>
            </a:r>
            <a:r>
              <a:rPr dirty="0"/>
              <a:t>	</a:t>
            </a:r>
            <a:r>
              <a:rPr spc="85" dirty="0"/>
              <a:t>класс</a:t>
            </a:r>
            <a:r>
              <a:rPr dirty="0"/>
              <a:t>	</a:t>
            </a:r>
            <a:r>
              <a:rPr spc="-50" dirty="0"/>
              <a:t>в</a:t>
            </a:r>
            <a:r>
              <a:rPr dirty="0"/>
              <a:t>	</a:t>
            </a:r>
            <a:r>
              <a:rPr spc="65" dirty="0"/>
              <a:t>образовательном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-12700" y="373870"/>
            <a:ext cx="11701145" cy="1275080"/>
          </a:xfrm>
          <a:prstGeom prst="rect">
            <a:avLst/>
          </a:prstGeom>
        </p:spPr>
        <p:txBody>
          <a:bodyPr vert="horz" wrap="square" lIns="0" tIns="168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25"/>
              </a:spcBef>
              <a:tabLst>
                <a:tab pos="289560" algn="l"/>
                <a:tab pos="11675110" algn="l"/>
              </a:tabLst>
            </a:pPr>
            <a:r>
              <a:rPr sz="2800" b="1" u="heavy" dirty="0">
                <a:solidFill>
                  <a:srgbClr val="404040"/>
                </a:solidFill>
                <a:uFill>
                  <a:solidFill>
                    <a:srgbClr val="A6A6A6"/>
                  </a:solidFill>
                </a:uFill>
                <a:latin typeface="Tahoma"/>
                <a:cs typeface="Tahoma"/>
              </a:rPr>
              <a:t>	</a:t>
            </a:r>
            <a:r>
              <a:rPr sz="2800" b="1" u="heavy" spc="95" dirty="0">
                <a:solidFill>
                  <a:srgbClr val="404040"/>
                </a:solidFill>
                <a:uFill>
                  <a:solidFill>
                    <a:srgbClr val="A6A6A6"/>
                  </a:solidFill>
                </a:uFill>
                <a:latin typeface="Tahoma"/>
                <a:cs typeface="Tahoma"/>
              </a:rPr>
              <a:t>комплексе</a:t>
            </a:r>
            <a:r>
              <a:rPr sz="2800" b="1" u="heavy" dirty="0">
                <a:solidFill>
                  <a:srgbClr val="404040"/>
                </a:solidFill>
                <a:uFill>
                  <a:solidFill>
                    <a:srgbClr val="A6A6A6"/>
                  </a:solidFill>
                </a:uFill>
                <a:latin typeface="Tahoma"/>
                <a:cs typeface="Tahoma"/>
              </a:rPr>
              <a:t>	</a:t>
            </a:r>
            <a:endParaRPr sz="2800">
              <a:latin typeface="Tahoma"/>
              <a:cs typeface="Tahoma"/>
            </a:endParaRPr>
          </a:p>
          <a:p>
            <a:pPr marL="710565" algn="ctr">
              <a:lnSpc>
                <a:spcPct val="100000"/>
              </a:lnSpc>
              <a:spcBef>
                <a:spcPts val="1410"/>
              </a:spcBef>
            </a:pPr>
            <a:r>
              <a:rPr sz="3200" spc="280" dirty="0">
                <a:latin typeface="Tahoma"/>
                <a:cs typeface="Tahoma"/>
              </a:rPr>
              <a:t>Образовательный</a:t>
            </a:r>
            <a:r>
              <a:rPr sz="3200" spc="-190" dirty="0">
                <a:latin typeface="Tahoma"/>
                <a:cs typeface="Tahoma"/>
              </a:rPr>
              <a:t> </a:t>
            </a:r>
            <a:r>
              <a:rPr sz="3200" spc="295" dirty="0">
                <a:latin typeface="Tahoma"/>
                <a:cs typeface="Tahoma"/>
              </a:rPr>
              <a:t>комплекс</a:t>
            </a:r>
            <a:endParaRPr sz="32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8538" y="4830902"/>
            <a:ext cx="284928" cy="36796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250086" y="4769865"/>
            <a:ext cx="9239250" cy="1545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155" dirty="0">
                <a:latin typeface="Tahoma"/>
                <a:cs typeface="Tahoma"/>
              </a:rPr>
              <a:t>Порядок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60" dirty="0">
                <a:latin typeface="Tahoma"/>
                <a:cs typeface="Tahoma"/>
              </a:rPr>
              <a:t>изменения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уровня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образования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25" dirty="0">
                <a:latin typeface="Tahoma"/>
                <a:cs typeface="Tahoma"/>
              </a:rPr>
              <a:t>обучающихся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образовательного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30" dirty="0">
                <a:latin typeface="Tahoma"/>
                <a:cs typeface="Tahoma"/>
              </a:rPr>
              <a:t>комплекса</a:t>
            </a:r>
            <a:endParaRPr sz="16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600" b="1" spc="90" dirty="0">
                <a:latin typeface="Tahoma"/>
                <a:cs typeface="Tahoma"/>
              </a:rPr>
              <a:t>с</a:t>
            </a:r>
            <a:r>
              <a:rPr sz="1600" b="1" spc="105" dirty="0">
                <a:latin typeface="Tahoma"/>
                <a:cs typeface="Tahoma"/>
              </a:rPr>
              <a:t> </a:t>
            </a:r>
            <a:r>
              <a:rPr sz="1600" b="1" spc="45" dirty="0">
                <a:latin typeface="Tahoma"/>
                <a:cs typeface="Tahoma"/>
              </a:rPr>
              <a:t>дошкольного</a:t>
            </a:r>
            <a:r>
              <a:rPr sz="1600" b="1" spc="160" dirty="0">
                <a:latin typeface="Tahoma"/>
                <a:cs typeface="Tahoma"/>
              </a:rPr>
              <a:t> </a:t>
            </a:r>
            <a:r>
              <a:rPr sz="1600" b="1" spc="20" dirty="0">
                <a:latin typeface="Tahoma"/>
                <a:cs typeface="Tahoma"/>
              </a:rPr>
              <a:t>на</a:t>
            </a:r>
            <a:r>
              <a:rPr sz="1600" b="1" spc="90" dirty="0">
                <a:latin typeface="Tahoma"/>
                <a:cs typeface="Tahoma"/>
              </a:rPr>
              <a:t> </a:t>
            </a:r>
            <a:r>
              <a:rPr sz="1600" b="1" spc="20" dirty="0">
                <a:latin typeface="Tahoma"/>
                <a:cs typeface="Tahoma"/>
              </a:rPr>
              <a:t>начальное</a:t>
            </a:r>
            <a:r>
              <a:rPr sz="1600" b="1" spc="135" dirty="0">
                <a:latin typeface="Tahoma"/>
                <a:cs typeface="Tahoma"/>
              </a:rPr>
              <a:t> </a:t>
            </a:r>
            <a:r>
              <a:rPr sz="1600" b="1" spc="65" dirty="0">
                <a:latin typeface="Tahoma"/>
                <a:cs typeface="Tahoma"/>
              </a:rPr>
              <a:t>не</a:t>
            </a:r>
            <a:r>
              <a:rPr sz="1600" b="1" spc="95" dirty="0">
                <a:latin typeface="Tahoma"/>
                <a:cs typeface="Tahoma"/>
              </a:rPr>
              <a:t> </a:t>
            </a:r>
            <a:r>
              <a:rPr sz="1600" b="1" spc="20" dirty="0">
                <a:latin typeface="Tahoma"/>
                <a:cs typeface="Tahoma"/>
              </a:rPr>
              <a:t>урегулирован</a:t>
            </a:r>
            <a:r>
              <a:rPr sz="1600" b="1" spc="155" dirty="0">
                <a:latin typeface="Tahoma"/>
                <a:cs typeface="Tahoma"/>
              </a:rPr>
              <a:t> </a:t>
            </a:r>
            <a:r>
              <a:rPr sz="1600" b="1" spc="20" dirty="0">
                <a:latin typeface="Tahoma"/>
                <a:cs typeface="Tahoma"/>
              </a:rPr>
              <a:t>законодательством</a:t>
            </a:r>
            <a:r>
              <a:rPr sz="1600" b="1" spc="145" dirty="0">
                <a:latin typeface="Tahoma"/>
                <a:cs typeface="Tahoma"/>
              </a:rPr>
              <a:t> </a:t>
            </a:r>
            <a:r>
              <a:rPr sz="1600" b="1" spc="85" dirty="0">
                <a:latin typeface="Tahoma"/>
                <a:cs typeface="Tahoma"/>
              </a:rPr>
              <a:t>РФ</a:t>
            </a:r>
            <a:endParaRPr sz="1600" dirty="0">
              <a:latin typeface="Tahoma"/>
              <a:cs typeface="Tahoma"/>
            </a:endParaRPr>
          </a:p>
          <a:p>
            <a:pPr marL="36830" marR="5080">
              <a:lnSpc>
                <a:spcPct val="100000"/>
              </a:lnSpc>
              <a:spcBef>
                <a:spcPts val="1720"/>
              </a:spcBef>
            </a:pPr>
            <a:r>
              <a:rPr sz="1600" spc="190" dirty="0">
                <a:latin typeface="Tahoma"/>
                <a:cs typeface="Tahoma"/>
              </a:rPr>
              <a:t>Минобр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направляет</a:t>
            </a:r>
            <a:r>
              <a:rPr sz="1600" spc="-30" dirty="0">
                <a:latin typeface="Tahoma"/>
                <a:cs typeface="Tahoma"/>
              </a:rPr>
              <a:t> </a:t>
            </a:r>
            <a:r>
              <a:rPr sz="1600" spc="150" dirty="0">
                <a:latin typeface="Tahoma"/>
                <a:cs typeface="Tahoma"/>
              </a:rPr>
              <a:t>шаблон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типового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05" dirty="0">
                <a:latin typeface="Tahoma"/>
                <a:cs typeface="Tahoma"/>
              </a:rPr>
              <a:t>порядка.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45" dirty="0">
                <a:latin typeface="Tahoma"/>
                <a:cs typeface="Tahoma"/>
              </a:rPr>
              <a:t>Школы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20" dirty="0">
                <a:latin typeface="Tahoma"/>
                <a:cs typeface="Tahoma"/>
              </a:rPr>
              <a:t>закрепляют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35" dirty="0">
                <a:latin typeface="Tahoma"/>
                <a:cs typeface="Tahoma"/>
              </a:rPr>
              <a:t>локальным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60" dirty="0">
                <a:latin typeface="Tahoma"/>
                <a:cs typeface="Tahoma"/>
              </a:rPr>
              <a:t>актом. </a:t>
            </a:r>
            <a:r>
              <a:rPr sz="1600" spc="160" dirty="0">
                <a:latin typeface="Tahoma"/>
                <a:cs typeface="Tahoma"/>
              </a:rPr>
              <a:t>Информирование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родителей</a:t>
            </a:r>
            <a:r>
              <a:rPr sz="1600" spc="-55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о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25" dirty="0">
                <a:latin typeface="Tahoma"/>
                <a:cs typeface="Tahoma"/>
              </a:rPr>
              <a:t>работе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140" dirty="0">
                <a:latin typeface="Tahoma"/>
                <a:cs typeface="Tahoma"/>
              </a:rPr>
              <a:t>сервиса</a:t>
            </a:r>
            <a:endParaRPr sz="1600" dirty="0">
              <a:latin typeface="Tahoma"/>
              <a:cs typeface="Tahoma"/>
            </a:endParaRPr>
          </a:p>
          <a:p>
            <a:pPr marL="67310">
              <a:lnSpc>
                <a:spcPct val="100000"/>
              </a:lnSpc>
              <a:spcBef>
                <a:spcPts val="655"/>
              </a:spcBef>
            </a:pPr>
            <a:r>
              <a:rPr sz="1600" b="1" dirty="0">
                <a:latin typeface="Tahoma"/>
                <a:cs typeface="Tahoma"/>
              </a:rPr>
              <a:t>Сроки:</a:t>
            </a:r>
            <a:r>
              <a:rPr sz="1600" b="1" spc="65" dirty="0">
                <a:latin typeface="Tahoma"/>
                <a:cs typeface="Tahoma"/>
              </a:rPr>
              <a:t> </a:t>
            </a:r>
            <a:r>
              <a:rPr sz="1600" spc="-140" dirty="0" smtClean="0">
                <a:latin typeface="Tahoma"/>
                <a:cs typeface="Tahoma"/>
              </a:rPr>
              <a:t>1</a:t>
            </a:r>
            <a:r>
              <a:rPr lang="ru-RU" sz="1600" spc="-140" dirty="0" smtClean="0">
                <a:latin typeface="Tahoma"/>
                <a:cs typeface="Tahoma"/>
              </a:rPr>
              <a:t>7</a:t>
            </a:r>
            <a:r>
              <a:rPr sz="1600" spc="-30" dirty="0" smtClean="0">
                <a:latin typeface="Tahoma"/>
                <a:cs typeface="Tahoma"/>
              </a:rPr>
              <a:t> </a:t>
            </a:r>
            <a:r>
              <a:rPr sz="1600" spc="110" dirty="0">
                <a:latin typeface="Tahoma"/>
                <a:cs typeface="Tahoma"/>
              </a:rPr>
              <a:t>февраля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85" dirty="0">
                <a:latin typeface="Tahoma"/>
                <a:cs typeface="Tahoma"/>
              </a:rPr>
              <a:t>–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95" dirty="0">
                <a:latin typeface="Tahoma"/>
                <a:cs typeface="Tahoma"/>
              </a:rPr>
              <a:t>30</a:t>
            </a:r>
            <a:r>
              <a:rPr sz="1600" spc="-25" dirty="0">
                <a:latin typeface="Tahoma"/>
                <a:cs typeface="Tahoma"/>
              </a:rPr>
              <a:t> </a:t>
            </a:r>
            <a:r>
              <a:rPr sz="1600" spc="110" dirty="0">
                <a:latin typeface="Tahoma"/>
                <a:cs typeface="Tahoma"/>
              </a:rPr>
              <a:t>марта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13375" y="2868295"/>
            <a:ext cx="81851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285" dirty="0">
                <a:latin typeface="Segoe UI Light"/>
                <a:cs typeface="Segoe UI Light"/>
              </a:rPr>
              <a:t>В</a:t>
            </a:r>
            <a:r>
              <a:rPr sz="1400" spc="-50" dirty="0">
                <a:latin typeface="Segoe UI Light"/>
                <a:cs typeface="Segoe UI Light"/>
              </a:rPr>
              <a:t> </a:t>
            </a:r>
            <a:r>
              <a:rPr sz="1400" dirty="0">
                <a:latin typeface="Segoe UI Light"/>
                <a:cs typeface="Segoe UI Light"/>
              </a:rPr>
              <a:t>1</a:t>
            </a:r>
            <a:r>
              <a:rPr sz="1400" spc="-55" dirty="0">
                <a:latin typeface="Segoe UI Light"/>
                <a:cs typeface="Segoe UI Light"/>
              </a:rPr>
              <a:t> </a:t>
            </a:r>
            <a:r>
              <a:rPr lang="ru-RU" sz="1400" spc="-55" dirty="0" smtClean="0">
                <a:latin typeface="Segoe UI Light"/>
                <a:cs typeface="Segoe UI Light"/>
              </a:rPr>
              <a:t>к</a:t>
            </a:r>
            <a:r>
              <a:rPr sz="1400" spc="140" dirty="0" err="1" smtClean="0">
                <a:latin typeface="Segoe UI Light"/>
                <a:cs typeface="Segoe UI Light"/>
              </a:rPr>
              <a:t>ласс</a:t>
            </a:r>
            <a:endParaRPr sz="1400" dirty="0">
              <a:latin typeface="Segoe UI Light"/>
              <a:cs typeface="Segoe UI Light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45313" y="1812652"/>
            <a:ext cx="847702" cy="87708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32031" y="2595194"/>
            <a:ext cx="742039" cy="76776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504948" y="3543427"/>
            <a:ext cx="22910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0" marR="5080" indent="-565785">
              <a:lnSpc>
                <a:spcPct val="100000"/>
              </a:lnSpc>
              <a:spcBef>
                <a:spcPts val="95"/>
              </a:spcBef>
            </a:pPr>
            <a:r>
              <a:rPr sz="1600" spc="150" dirty="0">
                <a:latin typeface="Tahoma"/>
                <a:cs typeface="Tahoma"/>
              </a:rPr>
              <a:t>Здание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25" dirty="0">
                <a:latin typeface="Tahoma"/>
                <a:cs typeface="Tahoma"/>
              </a:rPr>
              <a:t>дошкольного </a:t>
            </a:r>
            <a:r>
              <a:rPr sz="1600" spc="114" dirty="0">
                <a:latin typeface="Tahoma"/>
                <a:cs typeface="Tahoma"/>
              </a:rPr>
              <a:t>отделения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89368" y="3630548"/>
            <a:ext cx="15824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150" dirty="0">
                <a:latin typeface="Tahoma"/>
                <a:cs typeface="Tahoma"/>
              </a:rPr>
              <a:t>Здание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35" dirty="0">
                <a:latin typeface="Tahoma"/>
                <a:cs typeface="Tahoma"/>
              </a:rPr>
              <a:t>школы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37480" y="3129533"/>
            <a:ext cx="2183765" cy="85725"/>
          </a:xfrm>
          <a:custGeom>
            <a:avLst/>
            <a:gdLst/>
            <a:ahLst/>
            <a:cxnLst/>
            <a:rect l="l" t="t" r="r" b="b"/>
            <a:pathLst>
              <a:path w="2183765" h="85725">
                <a:moveTo>
                  <a:pt x="2097532" y="0"/>
                </a:moveTo>
                <a:lnTo>
                  <a:pt x="2097532" y="85725"/>
                </a:lnTo>
                <a:lnTo>
                  <a:pt x="2154766" y="57150"/>
                </a:lnTo>
                <a:lnTo>
                  <a:pt x="2111883" y="57150"/>
                </a:lnTo>
                <a:lnTo>
                  <a:pt x="2111883" y="28575"/>
                </a:lnTo>
                <a:lnTo>
                  <a:pt x="2154597" y="28575"/>
                </a:lnTo>
                <a:lnTo>
                  <a:pt x="2097532" y="0"/>
                </a:lnTo>
                <a:close/>
              </a:path>
              <a:path w="2183765" h="85725">
                <a:moveTo>
                  <a:pt x="2097532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097532" y="57150"/>
                </a:lnTo>
                <a:lnTo>
                  <a:pt x="2097532" y="28575"/>
                </a:lnTo>
                <a:close/>
              </a:path>
              <a:path w="2183765" h="85725">
                <a:moveTo>
                  <a:pt x="2154597" y="28575"/>
                </a:moveTo>
                <a:lnTo>
                  <a:pt x="2111883" y="28575"/>
                </a:lnTo>
                <a:lnTo>
                  <a:pt x="2111883" y="57150"/>
                </a:lnTo>
                <a:lnTo>
                  <a:pt x="2154766" y="57150"/>
                </a:lnTo>
                <a:lnTo>
                  <a:pt x="2183257" y="42925"/>
                </a:lnTo>
                <a:lnTo>
                  <a:pt x="2154597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50789" y="3261042"/>
            <a:ext cx="526113" cy="530288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46377" y="2685214"/>
            <a:ext cx="672706" cy="696033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0971" y="5431205"/>
            <a:ext cx="284928" cy="36796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44181" y="5949391"/>
            <a:ext cx="284113" cy="391883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844956" y="4386834"/>
            <a:ext cx="10949940" cy="0"/>
          </a:xfrm>
          <a:custGeom>
            <a:avLst/>
            <a:gdLst/>
            <a:ahLst/>
            <a:cxnLst/>
            <a:rect l="l" t="t" r="r" b="b"/>
            <a:pathLst>
              <a:path w="10949940">
                <a:moveTo>
                  <a:pt x="0" y="0"/>
                </a:moveTo>
                <a:lnTo>
                  <a:pt x="10949660" y="0"/>
                </a:lnTo>
              </a:path>
            </a:pathLst>
          </a:custGeom>
          <a:ln w="6350">
            <a:solidFill>
              <a:srgbClr val="B8B8B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4289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95"/>
              </a:spcBef>
            </a:pPr>
            <a:r>
              <a:rPr spc="105" dirty="0"/>
              <a:t>Способы</a:t>
            </a:r>
            <a:r>
              <a:rPr dirty="0"/>
              <a:t> </a:t>
            </a:r>
            <a:r>
              <a:rPr spc="85" dirty="0"/>
              <a:t>подачи</a:t>
            </a:r>
            <a:r>
              <a:rPr spc="-10" dirty="0"/>
              <a:t> </a:t>
            </a:r>
            <a:r>
              <a:rPr spc="55" dirty="0"/>
              <a:t>заявления</a:t>
            </a:r>
          </a:p>
        </p:txBody>
      </p:sp>
      <p:sp>
        <p:nvSpPr>
          <p:cNvPr id="3" name="object 3"/>
          <p:cNvSpPr/>
          <p:nvPr/>
        </p:nvSpPr>
        <p:spPr>
          <a:xfrm>
            <a:off x="197459" y="915035"/>
            <a:ext cx="11676380" cy="0"/>
          </a:xfrm>
          <a:custGeom>
            <a:avLst/>
            <a:gdLst/>
            <a:ahLst/>
            <a:cxnLst/>
            <a:rect l="l" t="t" r="r" b="b"/>
            <a:pathLst>
              <a:path w="11676380">
                <a:moveTo>
                  <a:pt x="0" y="0"/>
                </a:moveTo>
                <a:lnTo>
                  <a:pt x="11675770" y="0"/>
                </a:lnTo>
              </a:path>
            </a:pathLst>
          </a:custGeom>
          <a:ln w="381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2665907"/>
            <a:ext cx="1973707" cy="57271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07008" y="3582212"/>
            <a:ext cx="1349629" cy="99804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71600" y="4677397"/>
            <a:ext cx="1098423" cy="121133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611626" y="1415618"/>
            <a:ext cx="79895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08300" algn="l"/>
                <a:tab pos="4617085" algn="l"/>
              </a:tabLst>
            </a:pPr>
            <a:r>
              <a:rPr sz="1800" spc="140" dirty="0">
                <a:latin typeface="Tahoma"/>
                <a:cs typeface="Tahoma"/>
              </a:rPr>
              <a:t>в</a:t>
            </a:r>
            <a:r>
              <a:rPr sz="1800" spc="430" dirty="0">
                <a:latin typeface="Tahoma"/>
                <a:cs typeface="Tahoma"/>
              </a:rPr>
              <a:t> </a:t>
            </a:r>
            <a:r>
              <a:rPr sz="1800" spc="165" dirty="0">
                <a:latin typeface="Tahoma"/>
                <a:cs typeface="Tahoma"/>
              </a:rPr>
              <a:t>электронной</a:t>
            </a:r>
            <a:r>
              <a:rPr sz="1800" spc="430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форме</a:t>
            </a:r>
            <a:r>
              <a:rPr sz="1800" dirty="0">
                <a:latin typeface="Tahoma"/>
                <a:cs typeface="Tahoma"/>
              </a:rPr>
              <a:t>	</a:t>
            </a:r>
            <a:r>
              <a:rPr sz="1800" spc="155" dirty="0">
                <a:latin typeface="Tahoma"/>
                <a:cs typeface="Tahoma"/>
              </a:rPr>
              <a:t>посредством</a:t>
            </a:r>
            <a:r>
              <a:rPr sz="1800" dirty="0">
                <a:latin typeface="Tahoma"/>
                <a:cs typeface="Tahoma"/>
              </a:rPr>
              <a:t>	</a:t>
            </a:r>
            <a:r>
              <a:rPr sz="1800" spc="215" dirty="0">
                <a:latin typeface="Tahoma"/>
                <a:cs typeface="Tahoma"/>
              </a:rPr>
              <a:t>РПГУ</a:t>
            </a:r>
            <a:r>
              <a:rPr sz="1800" spc="434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(у</a:t>
            </a:r>
            <a:r>
              <a:rPr sz="1800" spc="440" dirty="0">
                <a:latin typeface="Tahoma"/>
                <a:cs typeface="Tahoma"/>
              </a:rPr>
              <a:t> </a:t>
            </a:r>
            <a:r>
              <a:rPr sz="1800" spc="125" dirty="0">
                <a:latin typeface="Tahoma"/>
                <a:cs typeface="Tahoma"/>
              </a:rPr>
              <a:t>заявителя</a:t>
            </a:r>
            <a:r>
              <a:rPr sz="1800" spc="440" dirty="0">
                <a:latin typeface="Tahoma"/>
                <a:cs typeface="Tahoma"/>
              </a:rPr>
              <a:t> </a:t>
            </a:r>
            <a:r>
              <a:rPr sz="1800" spc="145" dirty="0">
                <a:latin typeface="Tahoma"/>
                <a:cs typeface="Tahoma"/>
              </a:rPr>
              <a:t>должна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120" dirty="0">
                <a:latin typeface="Tahoma"/>
                <a:cs typeface="Tahoma"/>
              </a:rPr>
              <a:t>быть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подтвержденная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114" dirty="0">
                <a:latin typeface="Tahoma"/>
                <a:cs typeface="Tahoma"/>
              </a:rPr>
              <a:t>учетная</a:t>
            </a:r>
            <a:r>
              <a:rPr sz="1800" spc="-90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запись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40" dirty="0">
                <a:latin typeface="Tahoma"/>
                <a:cs typeface="Tahoma"/>
              </a:rPr>
              <a:t>на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портале</a:t>
            </a:r>
            <a:r>
              <a:rPr sz="1800" spc="-6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Госуслуг)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02482" y="2732608"/>
            <a:ext cx="49015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40" dirty="0">
                <a:latin typeface="Tahoma"/>
                <a:cs typeface="Tahoma"/>
              </a:rPr>
              <a:t>в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160" dirty="0">
                <a:latin typeface="Tahoma"/>
                <a:cs typeface="Tahoma"/>
              </a:rPr>
              <a:t>электронной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165" dirty="0">
                <a:latin typeface="Tahoma"/>
                <a:cs typeface="Tahoma"/>
              </a:rPr>
              <a:t>форме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40" dirty="0">
                <a:latin typeface="Tahoma"/>
                <a:cs typeface="Tahoma"/>
              </a:rPr>
              <a:t>в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155" dirty="0">
                <a:latin typeface="Tahoma"/>
                <a:cs typeface="Tahoma"/>
              </a:rPr>
              <a:t>отделении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265" dirty="0">
                <a:latin typeface="Tahoma"/>
                <a:cs typeface="Tahoma"/>
              </a:rPr>
              <a:t>МФЦ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93338" y="3698240"/>
            <a:ext cx="2369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8369" algn="l"/>
              </a:tabLst>
            </a:pPr>
            <a:r>
              <a:rPr sz="1800" spc="145" dirty="0">
                <a:latin typeface="Tahoma"/>
                <a:cs typeface="Tahoma"/>
              </a:rPr>
              <a:t>через</a:t>
            </a:r>
            <a:r>
              <a:rPr sz="1800" dirty="0">
                <a:latin typeface="Tahoma"/>
                <a:cs typeface="Tahoma"/>
              </a:rPr>
              <a:t>	</a:t>
            </a:r>
            <a:r>
              <a:rPr sz="1800" spc="140" dirty="0">
                <a:latin typeface="Tahoma"/>
                <a:cs typeface="Tahoma"/>
              </a:rPr>
              <a:t>операторов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4292" y="3698240"/>
            <a:ext cx="5080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63980" algn="l"/>
                <a:tab pos="2267585" algn="l"/>
                <a:tab pos="3644265" algn="l"/>
                <a:tab pos="4938395" algn="l"/>
              </a:tabLst>
            </a:pPr>
            <a:r>
              <a:rPr sz="1800" spc="135" dirty="0">
                <a:latin typeface="Tahoma"/>
                <a:cs typeface="Tahoma"/>
              </a:rPr>
              <a:t>почтовой</a:t>
            </a:r>
            <a:r>
              <a:rPr sz="1800" dirty="0">
                <a:latin typeface="Tahoma"/>
                <a:cs typeface="Tahoma"/>
              </a:rPr>
              <a:t>	</a:t>
            </a:r>
            <a:r>
              <a:rPr sz="1800" spc="150" dirty="0">
                <a:latin typeface="Tahoma"/>
                <a:cs typeface="Tahoma"/>
              </a:rPr>
              <a:t>связи</a:t>
            </a:r>
            <a:r>
              <a:rPr sz="1800" dirty="0">
                <a:latin typeface="Tahoma"/>
                <a:cs typeface="Tahoma"/>
              </a:rPr>
              <a:t>	</a:t>
            </a:r>
            <a:r>
              <a:rPr sz="1800" spc="140" dirty="0">
                <a:latin typeface="Tahoma"/>
                <a:cs typeface="Tahoma"/>
              </a:rPr>
              <a:t>заказным</a:t>
            </a:r>
            <a:r>
              <a:rPr sz="1800" dirty="0">
                <a:latin typeface="Tahoma"/>
                <a:cs typeface="Tahoma"/>
              </a:rPr>
              <a:t>	</a:t>
            </a:r>
            <a:r>
              <a:rPr sz="1800" spc="185" dirty="0">
                <a:latin typeface="Tahoma"/>
                <a:cs typeface="Tahoma"/>
              </a:rPr>
              <a:t>письмом</a:t>
            </a:r>
            <a:r>
              <a:rPr sz="1800" dirty="0">
                <a:latin typeface="Tahoma"/>
                <a:cs typeface="Tahoma"/>
              </a:rPr>
              <a:t>	</a:t>
            </a:r>
            <a:r>
              <a:rPr sz="1800" spc="130" dirty="0">
                <a:latin typeface="Tahoma"/>
                <a:cs typeface="Tahoma"/>
              </a:rPr>
              <a:t>с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85464" y="3972559"/>
            <a:ext cx="5422900" cy="1378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 marR="3305175" indent="286385">
              <a:lnSpc>
                <a:spcPct val="100000"/>
              </a:lnSpc>
              <a:spcBef>
                <a:spcPts val="100"/>
              </a:spcBef>
            </a:pPr>
            <a:r>
              <a:rPr sz="1800" spc="165" dirty="0">
                <a:latin typeface="Tahoma"/>
                <a:cs typeface="Tahoma"/>
              </a:rPr>
              <a:t>уведомлением о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55" dirty="0">
                <a:latin typeface="Tahoma"/>
                <a:cs typeface="Tahoma"/>
              </a:rPr>
              <a:t>вручении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995"/>
              </a:spcBef>
            </a:pP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spc="155" dirty="0">
                <a:latin typeface="Tahoma"/>
                <a:cs typeface="Tahoma"/>
              </a:rPr>
              <a:t>лично</a:t>
            </a:r>
            <a:r>
              <a:rPr sz="1800" spc="-60" dirty="0">
                <a:latin typeface="Tahoma"/>
                <a:cs typeface="Tahoma"/>
              </a:rPr>
              <a:t> </a:t>
            </a:r>
            <a:r>
              <a:rPr sz="1800" spc="140" dirty="0">
                <a:latin typeface="Tahoma"/>
                <a:cs typeface="Tahoma"/>
              </a:rPr>
              <a:t>в</a:t>
            </a:r>
            <a:r>
              <a:rPr sz="1800" spc="-45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общеобразовательной</a:t>
            </a:r>
            <a:r>
              <a:rPr sz="1800" spc="-5" dirty="0">
                <a:latin typeface="Tahoma"/>
                <a:cs typeface="Tahoma"/>
              </a:rPr>
              <a:t> </a:t>
            </a:r>
            <a:r>
              <a:rPr sz="1800" spc="155" dirty="0">
                <a:latin typeface="Tahoma"/>
                <a:cs typeface="Tahoma"/>
              </a:rPr>
              <a:t>организации</a:t>
            </a:r>
            <a:endParaRPr sz="180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22388" y="1429638"/>
            <a:ext cx="2066925" cy="6191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05" y="718438"/>
            <a:ext cx="11676380" cy="0"/>
          </a:xfrm>
          <a:custGeom>
            <a:avLst/>
            <a:gdLst/>
            <a:ahLst/>
            <a:cxnLst/>
            <a:rect l="l" t="t" r="r" b="b"/>
            <a:pathLst>
              <a:path w="11676380">
                <a:moveTo>
                  <a:pt x="0" y="0"/>
                </a:moveTo>
                <a:lnTo>
                  <a:pt x="11675826" y="0"/>
                </a:lnTo>
              </a:path>
            </a:pathLst>
          </a:custGeom>
          <a:ln w="381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2725">
              <a:lnSpc>
                <a:spcPct val="100000"/>
              </a:lnSpc>
              <a:spcBef>
                <a:spcPts val="95"/>
              </a:spcBef>
            </a:pPr>
            <a:r>
              <a:rPr spc="90" dirty="0"/>
              <a:t>Родитель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053287" y="2013699"/>
            <a:ext cx="4311015" cy="3766820"/>
            <a:chOff x="1053287" y="2013699"/>
            <a:chExt cx="4311015" cy="37668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8575" y="3071296"/>
              <a:ext cx="4275694" cy="269958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058049" y="2662618"/>
              <a:ext cx="4301490" cy="3113405"/>
            </a:xfrm>
            <a:custGeom>
              <a:avLst/>
              <a:gdLst/>
              <a:ahLst/>
              <a:cxnLst/>
              <a:rect l="l" t="t" r="r" b="b"/>
              <a:pathLst>
                <a:path w="4301490" h="3113404">
                  <a:moveTo>
                    <a:pt x="0" y="3113024"/>
                  </a:moveTo>
                  <a:lnTo>
                    <a:pt x="4300982" y="3113024"/>
                  </a:lnTo>
                  <a:lnTo>
                    <a:pt x="4300982" y="0"/>
                  </a:lnTo>
                  <a:lnTo>
                    <a:pt x="0" y="0"/>
                  </a:lnTo>
                  <a:lnTo>
                    <a:pt x="0" y="3113024"/>
                  </a:lnTo>
                  <a:close/>
                </a:path>
              </a:pathLst>
            </a:custGeom>
            <a:ln w="952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2812" y="2023287"/>
              <a:ext cx="4291457" cy="60129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58049" y="2018461"/>
              <a:ext cx="4301490" cy="610870"/>
            </a:xfrm>
            <a:custGeom>
              <a:avLst/>
              <a:gdLst/>
              <a:ahLst/>
              <a:cxnLst/>
              <a:rect l="l" t="t" r="r" b="b"/>
              <a:pathLst>
                <a:path w="4301490" h="610869">
                  <a:moveTo>
                    <a:pt x="0" y="610819"/>
                  </a:moveTo>
                  <a:lnTo>
                    <a:pt x="4300982" y="610819"/>
                  </a:lnTo>
                  <a:lnTo>
                    <a:pt x="4300982" y="0"/>
                  </a:lnTo>
                  <a:lnTo>
                    <a:pt x="0" y="0"/>
                  </a:lnTo>
                  <a:lnTo>
                    <a:pt x="0" y="610819"/>
                  </a:lnTo>
                  <a:close/>
                </a:path>
              </a:pathLst>
            </a:custGeom>
            <a:ln w="952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6833552" y="2002167"/>
            <a:ext cx="4826000" cy="723265"/>
            <a:chOff x="6833552" y="2002167"/>
            <a:chExt cx="4826000" cy="723265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43014" y="2011629"/>
              <a:ext cx="4806569" cy="70363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838315" y="2006930"/>
              <a:ext cx="4816475" cy="713740"/>
            </a:xfrm>
            <a:custGeom>
              <a:avLst/>
              <a:gdLst/>
              <a:ahLst/>
              <a:cxnLst/>
              <a:rect l="l" t="t" r="r" b="b"/>
              <a:pathLst>
                <a:path w="4816475" h="713739">
                  <a:moveTo>
                    <a:pt x="0" y="713155"/>
                  </a:moveTo>
                  <a:lnTo>
                    <a:pt x="4816094" y="713155"/>
                  </a:lnTo>
                  <a:lnTo>
                    <a:pt x="4816094" y="0"/>
                  </a:lnTo>
                  <a:lnTo>
                    <a:pt x="0" y="0"/>
                  </a:lnTo>
                  <a:lnTo>
                    <a:pt x="0" y="713155"/>
                  </a:lnTo>
                  <a:close/>
                </a:path>
              </a:pathLst>
            </a:custGeom>
            <a:ln w="952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6844855" y="2809811"/>
            <a:ext cx="4836795" cy="2067560"/>
            <a:chOff x="6844855" y="2809811"/>
            <a:chExt cx="4836795" cy="2067560"/>
          </a:xfrm>
        </p:grpSpPr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54317" y="2819399"/>
              <a:ext cx="4736871" cy="17743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849618" y="2814573"/>
              <a:ext cx="4827270" cy="2058035"/>
            </a:xfrm>
            <a:custGeom>
              <a:avLst/>
              <a:gdLst/>
              <a:ahLst/>
              <a:cxnLst/>
              <a:rect l="l" t="t" r="r" b="b"/>
              <a:pathLst>
                <a:path w="4827270" h="2058035">
                  <a:moveTo>
                    <a:pt x="0" y="2058034"/>
                  </a:moveTo>
                  <a:lnTo>
                    <a:pt x="4827270" y="2058034"/>
                  </a:lnTo>
                  <a:lnTo>
                    <a:pt x="4827270" y="0"/>
                  </a:lnTo>
                  <a:lnTo>
                    <a:pt x="0" y="0"/>
                  </a:lnTo>
                  <a:lnTo>
                    <a:pt x="0" y="2058034"/>
                  </a:lnTo>
                  <a:close/>
                </a:path>
              </a:pathLst>
            </a:custGeom>
            <a:ln w="952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6846506" y="5026774"/>
            <a:ext cx="4836795" cy="692785"/>
            <a:chOff x="6846506" y="5026774"/>
            <a:chExt cx="4836795" cy="692785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56094" y="5036299"/>
              <a:ext cx="4817745" cy="67362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6851268" y="5031536"/>
              <a:ext cx="4827270" cy="683260"/>
            </a:xfrm>
            <a:custGeom>
              <a:avLst/>
              <a:gdLst/>
              <a:ahLst/>
              <a:cxnLst/>
              <a:rect l="l" t="t" r="r" b="b"/>
              <a:pathLst>
                <a:path w="4827270" h="683260">
                  <a:moveTo>
                    <a:pt x="0" y="683145"/>
                  </a:moveTo>
                  <a:lnTo>
                    <a:pt x="4827270" y="683145"/>
                  </a:lnTo>
                  <a:lnTo>
                    <a:pt x="4827270" y="0"/>
                  </a:lnTo>
                  <a:lnTo>
                    <a:pt x="0" y="0"/>
                  </a:lnTo>
                  <a:lnTo>
                    <a:pt x="0" y="683145"/>
                  </a:lnTo>
                  <a:close/>
                </a:path>
              </a:pathLst>
            </a:custGeom>
            <a:ln w="952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045260" y="1215008"/>
            <a:ext cx="371030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70" dirty="0">
                <a:latin typeface="Tahoma"/>
                <a:cs typeface="Tahoma"/>
              </a:rPr>
              <a:t>1.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160" dirty="0">
                <a:latin typeface="Tahoma"/>
                <a:cs typeface="Tahoma"/>
              </a:rPr>
              <a:t>Зайти</a:t>
            </a:r>
            <a:r>
              <a:rPr sz="2000" spc="-100" dirty="0">
                <a:latin typeface="Tahoma"/>
                <a:cs typeface="Tahoma"/>
              </a:rPr>
              <a:t> </a:t>
            </a:r>
            <a:r>
              <a:rPr sz="2000" spc="160" dirty="0">
                <a:latin typeface="Tahoma"/>
                <a:cs typeface="Tahoma"/>
              </a:rPr>
              <a:t>на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55" dirty="0">
                <a:latin typeface="Tahoma"/>
                <a:cs typeface="Tahoma"/>
              </a:rPr>
              <a:t>портал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35" dirty="0">
                <a:latin typeface="Tahoma"/>
                <a:cs typeface="Tahoma"/>
              </a:rPr>
              <a:t>услуг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310" dirty="0">
                <a:latin typeface="Tahoma"/>
                <a:cs typeface="Tahoma"/>
              </a:rPr>
              <a:t>МО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10502" y="1174495"/>
            <a:ext cx="45192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70" dirty="0">
                <a:latin typeface="Tahoma"/>
                <a:cs typeface="Tahoma"/>
              </a:rPr>
              <a:t>2.</a:t>
            </a:r>
            <a:r>
              <a:rPr sz="2000" spc="-85" dirty="0">
                <a:latin typeface="Tahoma"/>
                <a:cs typeface="Tahoma"/>
              </a:rPr>
              <a:t> </a:t>
            </a:r>
            <a:r>
              <a:rPr sz="2000" spc="160" dirty="0">
                <a:latin typeface="Tahoma"/>
                <a:cs typeface="Tahoma"/>
              </a:rPr>
              <a:t>Заполнить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175" dirty="0">
                <a:latin typeface="Tahoma"/>
                <a:cs typeface="Tahoma"/>
              </a:rPr>
              <a:t>форму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145" dirty="0">
                <a:latin typeface="Tahoma"/>
                <a:cs typeface="Tahoma"/>
              </a:rPr>
              <a:t>«Сервиса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130" dirty="0">
                <a:latin typeface="Tahoma"/>
                <a:cs typeface="Tahoma"/>
              </a:rPr>
              <a:t>о </a:t>
            </a:r>
            <a:r>
              <a:rPr sz="2000" spc="200" dirty="0">
                <a:latin typeface="Tahoma"/>
                <a:cs typeface="Tahoma"/>
              </a:rPr>
              <a:t>переводе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80" dirty="0">
                <a:latin typeface="Tahoma"/>
                <a:cs typeface="Tahoma"/>
              </a:rPr>
              <a:t>дошкольника</a:t>
            </a:r>
            <a:r>
              <a:rPr sz="2000" spc="-135" dirty="0">
                <a:latin typeface="Tahoma"/>
                <a:cs typeface="Tahoma"/>
              </a:rPr>
              <a:t> </a:t>
            </a:r>
            <a:r>
              <a:rPr sz="2000" spc="165" dirty="0">
                <a:latin typeface="Tahoma"/>
                <a:cs typeface="Tahoma"/>
              </a:rPr>
              <a:t>в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-370" dirty="0">
                <a:latin typeface="Tahoma"/>
                <a:cs typeface="Tahoma"/>
              </a:rPr>
              <a:t>1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95" dirty="0">
                <a:latin typeface="Tahoma"/>
                <a:cs typeface="Tahoma"/>
              </a:rPr>
              <a:t>класс»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915405" y="3421760"/>
            <a:ext cx="474345" cy="667385"/>
          </a:xfrm>
          <a:custGeom>
            <a:avLst/>
            <a:gdLst/>
            <a:ahLst/>
            <a:cxnLst/>
            <a:rect l="l" t="t" r="r" b="b"/>
            <a:pathLst>
              <a:path w="474345" h="667385">
                <a:moveTo>
                  <a:pt x="0" y="0"/>
                </a:moveTo>
                <a:lnTo>
                  <a:pt x="0" y="666876"/>
                </a:lnTo>
                <a:lnTo>
                  <a:pt x="473964" y="333375"/>
                </a:lnTo>
                <a:lnTo>
                  <a:pt x="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049766" y="6068288"/>
            <a:ext cx="667385" cy="474345"/>
          </a:xfrm>
          <a:custGeom>
            <a:avLst/>
            <a:gdLst/>
            <a:ahLst/>
            <a:cxnLst/>
            <a:rect l="l" t="t" r="r" b="b"/>
            <a:pathLst>
              <a:path w="667384" h="474345">
                <a:moveTo>
                  <a:pt x="666876" y="0"/>
                </a:moveTo>
                <a:lnTo>
                  <a:pt x="0" y="0"/>
                </a:lnTo>
                <a:lnTo>
                  <a:pt x="333501" y="474091"/>
                </a:lnTo>
                <a:lnTo>
                  <a:pt x="66687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45414" y="5978753"/>
            <a:ext cx="8013700" cy="762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orbel"/>
                <a:cs typeface="Corbel"/>
              </a:rPr>
              <a:t>*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90" dirty="0">
                <a:latin typeface="Tahoma"/>
                <a:cs typeface="Tahoma"/>
              </a:rPr>
              <a:t>17</a:t>
            </a:r>
            <a:r>
              <a:rPr sz="2400" spc="-120" dirty="0">
                <a:latin typeface="Tahoma"/>
                <a:cs typeface="Tahoma"/>
              </a:rPr>
              <a:t> </a:t>
            </a:r>
            <a:r>
              <a:rPr sz="2400" spc="175" dirty="0">
                <a:latin typeface="Tahoma"/>
                <a:cs typeface="Tahoma"/>
              </a:rPr>
              <a:t>февраля</a:t>
            </a:r>
            <a:r>
              <a:rPr sz="2400" spc="-125" dirty="0">
                <a:latin typeface="Tahoma"/>
                <a:cs typeface="Tahoma"/>
              </a:rPr>
              <a:t> </a:t>
            </a:r>
            <a:r>
              <a:rPr sz="2400" spc="175" dirty="0">
                <a:latin typeface="Tahoma"/>
                <a:cs typeface="Tahoma"/>
              </a:rPr>
              <a:t>откроется</a:t>
            </a:r>
            <a:r>
              <a:rPr sz="2400" spc="-114" dirty="0">
                <a:latin typeface="Tahoma"/>
                <a:cs typeface="Tahoma"/>
              </a:rPr>
              <a:t> </a:t>
            </a:r>
            <a:r>
              <a:rPr sz="2400" spc="210" dirty="0">
                <a:latin typeface="Tahoma"/>
                <a:cs typeface="Tahoma"/>
              </a:rPr>
              <a:t>форма</a:t>
            </a:r>
            <a:r>
              <a:rPr sz="2400" spc="-114" dirty="0">
                <a:latin typeface="Tahoma"/>
                <a:cs typeface="Tahoma"/>
              </a:rPr>
              <a:t> </a:t>
            </a:r>
            <a:r>
              <a:rPr sz="2400" spc="215" dirty="0">
                <a:latin typeface="Tahoma"/>
                <a:cs typeface="Tahoma"/>
              </a:rPr>
              <a:t>заявлений</a:t>
            </a:r>
            <a:r>
              <a:rPr sz="2400" spc="-130" dirty="0">
                <a:latin typeface="Tahoma"/>
                <a:cs typeface="Tahoma"/>
              </a:rPr>
              <a:t> </a:t>
            </a:r>
            <a:r>
              <a:rPr sz="2400" spc="195" dirty="0">
                <a:latin typeface="Tahoma"/>
                <a:cs typeface="Tahoma"/>
              </a:rPr>
              <a:t>на</a:t>
            </a:r>
            <a:r>
              <a:rPr sz="2400" spc="-114" dirty="0">
                <a:latin typeface="Tahoma"/>
                <a:cs typeface="Tahoma"/>
              </a:rPr>
              <a:t> </a:t>
            </a:r>
            <a:r>
              <a:rPr sz="2400" spc="265" dirty="0">
                <a:latin typeface="Tahoma"/>
                <a:cs typeface="Tahoma"/>
              </a:rPr>
              <a:t>РПГУ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400" spc="160" dirty="0">
                <a:latin typeface="Tahoma"/>
                <a:cs typeface="Tahoma"/>
              </a:rPr>
              <a:t>(родитель</a:t>
            </a:r>
            <a:r>
              <a:rPr sz="2400" spc="-125" dirty="0">
                <a:latin typeface="Tahoma"/>
                <a:cs typeface="Tahoma"/>
              </a:rPr>
              <a:t> </a:t>
            </a:r>
            <a:r>
              <a:rPr sz="2400" spc="170" dirty="0">
                <a:latin typeface="Tahoma"/>
                <a:cs typeface="Tahoma"/>
              </a:rPr>
              <a:t>подает</a:t>
            </a:r>
            <a:r>
              <a:rPr sz="2400" spc="-114" dirty="0">
                <a:latin typeface="Tahoma"/>
                <a:cs typeface="Tahoma"/>
              </a:rPr>
              <a:t> </a:t>
            </a:r>
            <a:r>
              <a:rPr sz="2400" spc="150" dirty="0">
                <a:latin typeface="Tahoma"/>
                <a:cs typeface="Tahoma"/>
              </a:rPr>
              <a:t>самостоятельно)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9823" y="638429"/>
            <a:ext cx="3832860" cy="732790"/>
            <a:chOff x="4179823" y="638429"/>
            <a:chExt cx="3832860" cy="732790"/>
          </a:xfrm>
        </p:grpSpPr>
        <p:sp>
          <p:nvSpPr>
            <p:cNvPr id="3" name="object 3"/>
            <p:cNvSpPr/>
            <p:nvPr/>
          </p:nvSpPr>
          <p:spPr>
            <a:xfrm>
              <a:off x="4186173" y="644779"/>
              <a:ext cx="3820160" cy="720090"/>
            </a:xfrm>
            <a:custGeom>
              <a:avLst/>
              <a:gdLst/>
              <a:ahLst/>
              <a:cxnLst/>
              <a:rect l="l" t="t" r="r" b="b"/>
              <a:pathLst>
                <a:path w="3820159" h="720090">
                  <a:moveTo>
                    <a:pt x="3699636" y="0"/>
                  </a:moveTo>
                  <a:lnTo>
                    <a:pt x="120014" y="0"/>
                  </a:lnTo>
                  <a:lnTo>
                    <a:pt x="73294" y="9429"/>
                  </a:lnTo>
                  <a:lnTo>
                    <a:pt x="35147" y="35147"/>
                  </a:lnTo>
                  <a:lnTo>
                    <a:pt x="9429" y="73294"/>
                  </a:lnTo>
                  <a:lnTo>
                    <a:pt x="0" y="120015"/>
                  </a:lnTo>
                  <a:lnTo>
                    <a:pt x="0" y="600075"/>
                  </a:lnTo>
                  <a:lnTo>
                    <a:pt x="9429" y="646795"/>
                  </a:lnTo>
                  <a:lnTo>
                    <a:pt x="35147" y="684942"/>
                  </a:lnTo>
                  <a:lnTo>
                    <a:pt x="73294" y="710660"/>
                  </a:lnTo>
                  <a:lnTo>
                    <a:pt x="120014" y="720090"/>
                  </a:lnTo>
                  <a:lnTo>
                    <a:pt x="3699636" y="720090"/>
                  </a:lnTo>
                  <a:lnTo>
                    <a:pt x="3746357" y="710660"/>
                  </a:lnTo>
                  <a:lnTo>
                    <a:pt x="3784504" y="684942"/>
                  </a:lnTo>
                  <a:lnTo>
                    <a:pt x="3810222" y="646795"/>
                  </a:lnTo>
                  <a:lnTo>
                    <a:pt x="3819652" y="600075"/>
                  </a:lnTo>
                  <a:lnTo>
                    <a:pt x="3819652" y="120015"/>
                  </a:lnTo>
                  <a:lnTo>
                    <a:pt x="3810222" y="73294"/>
                  </a:lnTo>
                  <a:lnTo>
                    <a:pt x="3784504" y="35147"/>
                  </a:lnTo>
                  <a:lnTo>
                    <a:pt x="3746357" y="9429"/>
                  </a:lnTo>
                  <a:lnTo>
                    <a:pt x="369963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186173" y="644779"/>
              <a:ext cx="3820160" cy="720090"/>
            </a:xfrm>
            <a:custGeom>
              <a:avLst/>
              <a:gdLst/>
              <a:ahLst/>
              <a:cxnLst/>
              <a:rect l="l" t="t" r="r" b="b"/>
              <a:pathLst>
                <a:path w="3820159" h="720090">
                  <a:moveTo>
                    <a:pt x="0" y="120015"/>
                  </a:moveTo>
                  <a:lnTo>
                    <a:pt x="9429" y="73294"/>
                  </a:lnTo>
                  <a:lnTo>
                    <a:pt x="35147" y="35147"/>
                  </a:lnTo>
                  <a:lnTo>
                    <a:pt x="73294" y="9429"/>
                  </a:lnTo>
                  <a:lnTo>
                    <a:pt x="120014" y="0"/>
                  </a:lnTo>
                  <a:lnTo>
                    <a:pt x="3699636" y="0"/>
                  </a:lnTo>
                  <a:lnTo>
                    <a:pt x="3746357" y="9429"/>
                  </a:lnTo>
                  <a:lnTo>
                    <a:pt x="3784504" y="35147"/>
                  </a:lnTo>
                  <a:lnTo>
                    <a:pt x="3810222" y="73294"/>
                  </a:lnTo>
                  <a:lnTo>
                    <a:pt x="3819652" y="120015"/>
                  </a:lnTo>
                  <a:lnTo>
                    <a:pt x="3819652" y="600075"/>
                  </a:lnTo>
                  <a:lnTo>
                    <a:pt x="3810222" y="646795"/>
                  </a:lnTo>
                  <a:lnTo>
                    <a:pt x="3784504" y="684942"/>
                  </a:lnTo>
                  <a:lnTo>
                    <a:pt x="3746357" y="710660"/>
                  </a:lnTo>
                  <a:lnTo>
                    <a:pt x="3699636" y="720090"/>
                  </a:lnTo>
                  <a:lnTo>
                    <a:pt x="120014" y="720090"/>
                  </a:lnTo>
                  <a:lnTo>
                    <a:pt x="73294" y="710660"/>
                  </a:lnTo>
                  <a:lnTo>
                    <a:pt x="35147" y="684942"/>
                  </a:lnTo>
                  <a:lnTo>
                    <a:pt x="9429" y="646795"/>
                  </a:lnTo>
                  <a:lnTo>
                    <a:pt x="0" y="600075"/>
                  </a:lnTo>
                  <a:lnTo>
                    <a:pt x="0" y="120015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06932" y="147954"/>
            <a:ext cx="10774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325" dirty="0">
                <a:solidFill>
                  <a:srgbClr val="001F5F"/>
                </a:solidFill>
                <a:latin typeface="Arial"/>
                <a:cs typeface="Arial"/>
              </a:rPr>
              <a:t>Алгоритм</a:t>
            </a:r>
            <a:r>
              <a:rPr sz="28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335" dirty="0">
                <a:solidFill>
                  <a:srgbClr val="001F5F"/>
                </a:solidFill>
                <a:latin typeface="Arial"/>
                <a:cs typeface="Arial"/>
              </a:rPr>
              <a:t>приёма</a:t>
            </a:r>
            <a:r>
              <a:rPr sz="28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320" dirty="0">
                <a:solidFill>
                  <a:srgbClr val="001F5F"/>
                </a:solidFill>
                <a:latin typeface="Arial"/>
                <a:cs typeface="Arial"/>
              </a:rPr>
              <a:t>документов</a:t>
            </a:r>
            <a:r>
              <a:rPr sz="2800" b="1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330" dirty="0">
                <a:solidFill>
                  <a:srgbClr val="001F5F"/>
                </a:solidFill>
                <a:latin typeface="Arial"/>
                <a:cs typeface="Arial"/>
              </a:rPr>
              <a:t>для</a:t>
            </a:r>
            <a:r>
              <a:rPr sz="28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320" dirty="0">
                <a:solidFill>
                  <a:srgbClr val="001F5F"/>
                </a:solidFill>
                <a:latin typeface="Arial"/>
                <a:cs typeface="Arial"/>
              </a:rPr>
              <a:t>зачисления</a:t>
            </a:r>
            <a:r>
              <a:rPr sz="28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33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28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390" dirty="0">
                <a:solidFill>
                  <a:srgbClr val="001F5F"/>
                </a:solidFill>
                <a:latin typeface="Arial"/>
                <a:cs typeface="Arial"/>
              </a:rPr>
              <a:t>ОО</a:t>
            </a:r>
            <a:r>
              <a:rPr sz="28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85" dirty="0">
                <a:solidFill>
                  <a:srgbClr val="001F5F"/>
                </a:solidFill>
                <a:latin typeface="Arial"/>
                <a:cs typeface="Arial"/>
              </a:rPr>
              <a:t>(</a:t>
            </a:r>
            <a:r>
              <a:rPr sz="28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355" dirty="0">
                <a:solidFill>
                  <a:srgbClr val="001F5F"/>
                </a:solidFill>
                <a:latin typeface="Arial"/>
                <a:cs typeface="Arial"/>
              </a:rPr>
              <a:t>ФГИС</a:t>
            </a:r>
            <a:r>
              <a:rPr sz="28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350" dirty="0">
                <a:solidFill>
                  <a:srgbClr val="001F5F"/>
                </a:solidFill>
                <a:latin typeface="Arial"/>
                <a:cs typeface="Arial"/>
              </a:rPr>
              <a:t>«Моя</a:t>
            </a:r>
            <a:r>
              <a:rPr sz="28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325" dirty="0">
                <a:solidFill>
                  <a:srgbClr val="001F5F"/>
                </a:solidFill>
                <a:latin typeface="Arial"/>
                <a:cs typeface="Arial"/>
              </a:rPr>
              <a:t>школа»)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53388" y="644270"/>
            <a:ext cx="2908935" cy="1423035"/>
            <a:chOff x="1053388" y="644270"/>
            <a:chExt cx="2908935" cy="1423035"/>
          </a:xfrm>
        </p:grpSpPr>
        <p:sp>
          <p:nvSpPr>
            <p:cNvPr id="7" name="object 7"/>
            <p:cNvSpPr/>
            <p:nvPr/>
          </p:nvSpPr>
          <p:spPr>
            <a:xfrm>
              <a:off x="1059738" y="650620"/>
              <a:ext cx="2896235" cy="1410335"/>
            </a:xfrm>
            <a:custGeom>
              <a:avLst/>
              <a:gdLst/>
              <a:ahLst/>
              <a:cxnLst/>
              <a:rect l="l" t="t" r="r" b="b"/>
              <a:pathLst>
                <a:path w="2896235" h="1410335">
                  <a:moveTo>
                    <a:pt x="2660980" y="0"/>
                  </a:moveTo>
                  <a:lnTo>
                    <a:pt x="235026" y="0"/>
                  </a:lnTo>
                  <a:lnTo>
                    <a:pt x="187662" y="4771"/>
                  </a:lnTo>
                  <a:lnTo>
                    <a:pt x="143546" y="18458"/>
                  </a:lnTo>
                  <a:lnTo>
                    <a:pt x="103624" y="40116"/>
                  </a:lnTo>
                  <a:lnTo>
                    <a:pt x="68840" y="68802"/>
                  </a:lnTo>
                  <a:lnTo>
                    <a:pt x="40140" y="103571"/>
                  </a:lnTo>
                  <a:lnTo>
                    <a:pt x="18470" y="143482"/>
                  </a:lnTo>
                  <a:lnTo>
                    <a:pt x="4775" y="187589"/>
                  </a:lnTo>
                  <a:lnTo>
                    <a:pt x="0" y="234950"/>
                  </a:lnTo>
                  <a:lnTo>
                    <a:pt x="0" y="1175003"/>
                  </a:lnTo>
                  <a:lnTo>
                    <a:pt x="4775" y="1222370"/>
                  </a:lnTo>
                  <a:lnTo>
                    <a:pt x="18470" y="1266491"/>
                  </a:lnTo>
                  <a:lnTo>
                    <a:pt x="40140" y="1306422"/>
                  </a:lnTo>
                  <a:lnTo>
                    <a:pt x="68840" y="1341215"/>
                  </a:lnTo>
                  <a:lnTo>
                    <a:pt x="103624" y="1369924"/>
                  </a:lnTo>
                  <a:lnTo>
                    <a:pt x="143546" y="1391602"/>
                  </a:lnTo>
                  <a:lnTo>
                    <a:pt x="187662" y="1405303"/>
                  </a:lnTo>
                  <a:lnTo>
                    <a:pt x="235026" y="1410080"/>
                  </a:lnTo>
                  <a:lnTo>
                    <a:pt x="2660980" y="1410080"/>
                  </a:lnTo>
                  <a:lnTo>
                    <a:pt x="2708346" y="1405303"/>
                  </a:lnTo>
                  <a:lnTo>
                    <a:pt x="2752467" y="1391602"/>
                  </a:lnTo>
                  <a:lnTo>
                    <a:pt x="2792398" y="1369924"/>
                  </a:lnTo>
                  <a:lnTo>
                    <a:pt x="2827191" y="1341215"/>
                  </a:lnTo>
                  <a:lnTo>
                    <a:pt x="2855900" y="1306422"/>
                  </a:lnTo>
                  <a:lnTo>
                    <a:pt x="2877578" y="1266491"/>
                  </a:lnTo>
                  <a:lnTo>
                    <a:pt x="2891279" y="1222370"/>
                  </a:lnTo>
                  <a:lnTo>
                    <a:pt x="2896057" y="1175003"/>
                  </a:lnTo>
                  <a:lnTo>
                    <a:pt x="2896057" y="234950"/>
                  </a:lnTo>
                  <a:lnTo>
                    <a:pt x="2891279" y="187589"/>
                  </a:lnTo>
                  <a:lnTo>
                    <a:pt x="2877578" y="143482"/>
                  </a:lnTo>
                  <a:lnTo>
                    <a:pt x="2855900" y="103571"/>
                  </a:lnTo>
                  <a:lnTo>
                    <a:pt x="2827191" y="68802"/>
                  </a:lnTo>
                  <a:lnTo>
                    <a:pt x="2792398" y="40116"/>
                  </a:lnTo>
                  <a:lnTo>
                    <a:pt x="2752467" y="18458"/>
                  </a:lnTo>
                  <a:lnTo>
                    <a:pt x="2708346" y="4771"/>
                  </a:lnTo>
                  <a:lnTo>
                    <a:pt x="2660980" y="0"/>
                  </a:lnTo>
                  <a:close/>
                </a:path>
              </a:pathLst>
            </a:custGeom>
            <a:solidFill>
              <a:srgbClr val="BDE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59738" y="650620"/>
              <a:ext cx="2896235" cy="1410335"/>
            </a:xfrm>
            <a:custGeom>
              <a:avLst/>
              <a:gdLst/>
              <a:ahLst/>
              <a:cxnLst/>
              <a:rect l="l" t="t" r="r" b="b"/>
              <a:pathLst>
                <a:path w="2896235" h="1410335">
                  <a:moveTo>
                    <a:pt x="0" y="234950"/>
                  </a:moveTo>
                  <a:lnTo>
                    <a:pt x="4775" y="187589"/>
                  </a:lnTo>
                  <a:lnTo>
                    <a:pt x="18470" y="143482"/>
                  </a:lnTo>
                  <a:lnTo>
                    <a:pt x="40140" y="103571"/>
                  </a:lnTo>
                  <a:lnTo>
                    <a:pt x="68840" y="68802"/>
                  </a:lnTo>
                  <a:lnTo>
                    <a:pt x="103624" y="40116"/>
                  </a:lnTo>
                  <a:lnTo>
                    <a:pt x="143546" y="18458"/>
                  </a:lnTo>
                  <a:lnTo>
                    <a:pt x="187662" y="4771"/>
                  </a:lnTo>
                  <a:lnTo>
                    <a:pt x="235026" y="0"/>
                  </a:lnTo>
                  <a:lnTo>
                    <a:pt x="2660980" y="0"/>
                  </a:lnTo>
                  <a:lnTo>
                    <a:pt x="2708346" y="4771"/>
                  </a:lnTo>
                  <a:lnTo>
                    <a:pt x="2752467" y="18458"/>
                  </a:lnTo>
                  <a:lnTo>
                    <a:pt x="2792398" y="40116"/>
                  </a:lnTo>
                  <a:lnTo>
                    <a:pt x="2827191" y="68802"/>
                  </a:lnTo>
                  <a:lnTo>
                    <a:pt x="2855900" y="103571"/>
                  </a:lnTo>
                  <a:lnTo>
                    <a:pt x="2877578" y="143482"/>
                  </a:lnTo>
                  <a:lnTo>
                    <a:pt x="2891279" y="187589"/>
                  </a:lnTo>
                  <a:lnTo>
                    <a:pt x="2896057" y="234950"/>
                  </a:lnTo>
                  <a:lnTo>
                    <a:pt x="2896057" y="1175003"/>
                  </a:lnTo>
                  <a:lnTo>
                    <a:pt x="2891279" y="1222370"/>
                  </a:lnTo>
                  <a:lnTo>
                    <a:pt x="2877578" y="1266491"/>
                  </a:lnTo>
                  <a:lnTo>
                    <a:pt x="2855900" y="1306422"/>
                  </a:lnTo>
                  <a:lnTo>
                    <a:pt x="2827191" y="1341215"/>
                  </a:lnTo>
                  <a:lnTo>
                    <a:pt x="2792398" y="1369924"/>
                  </a:lnTo>
                  <a:lnTo>
                    <a:pt x="2752467" y="1391602"/>
                  </a:lnTo>
                  <a:lnTo>
                    <a:pt x="2708346" y="1405303"/>
                  </a:lnTo>
                  <a:lnTo>
                    <a:pt x="2660980" y="1410080"/>
                  </a:lnTo>
                  <a:lnTo>
                    <a:pt x="235026" y="1410080"/>
                  </a:lnTo>
                  <a:lnTo>
                    <a:pt x="187662" y="1405303"/>
                  </a:lnTo>
                  <a:lnTo>
                    <a:pt x="143546" y="1391602"/>
                  </a:lnTo>
                  <a:lnTo>
                    <a:pt x="103624" y="1369924"/>
                  </a:lnTo>
                  <a:lnTo>
                    <a:pt x="68840" y="1341215"/>
                  </a:lnTo>
                  <a:lnTo>
                    <a:pt x="40140" y="1306422"/>
                  </a:lnTo>
                  <a:lnTo>
                    <a:pt x="18470" y="1266491"/>
                  </a:lnTo>
                  <a:lnTo>
                    <a:pt x="4775" y="1222370"/>
                  </a:lnTo>
                  <a:lnTo>
                    <a:pt x="0" y="1175003"/>
                  </a:lnTo>
                  <a:lnTo>
                    <a:pt x="0" y="23495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802129" y="756920"/>
            <a:ext cx="15246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ОБУЧАЮЩИЙСЯ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6195" y="1125981"/>
            <a:ext cx="23374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Документ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удостоверяющий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личность</a:t>
            </a:r>
            <a:endParaRPr sz="10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гражданина</a:t>
            </a:r>
            <a:r>
              <a:rPr sz="1000" b="1" spc="-7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Российской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Федерации: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6195" y="1430781"/>
            <a:ext cx="254762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95"/>
              </a:spcBef>
              <a:buChar char="•"/>
              <a:tabLst>
                <a:tab pos="18478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паспорт</a:t>
            </a:r>
            <a:endParaRPr sz="1000">
              <a:latin typeface="Microsoft Sans Serif"/>
              <a:cs typeface="Microsoft Sans Serif"/>
            </a:endParaRPr>
          </a:p>
          <a:p>
            <a:pPr marL="184785" marR="5080" indent="-172720">
              <a:lnSpc>
                <a:spcPct val="100000"/>
              </a:lnSpc>
              <a:buFont typeface="Microsoft Sans Serif"/>
              <a:buChar char="•"/>
              <a:tabLst>
                <a:tab pos="184785" algn="l"/>
              </a:tabLst>
            </a:pPr>
            <a:r>
              <a:rPr sz="1000" b="1" dirty="0">
                <a:latin typeface="Arial"/>
                <a:cs typeface="Arial"/>
              </a:rPr>
              <a:t>свидетельство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о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рождении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(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печать</a:t>
            </a:r>
            <a:r>
              <a:rPr sz="10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FF0000"/>
                </a:solidFill>
                <a:latin typeface="Arial"/>
                <a:cs typeface="Arial"/>
              </a:rPr>
              <a:t>о 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гражданстве</a:t>
            </a:r>
            <a:r>
              <a:rPr sz="10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0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св.</a:t>
            </a:r>
            <a:r>
              <a:rPr sz="10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sz="1000" b="1" spc="-10" dirty="0">
                <a:solidFill>
                  <a:srgbClr val="FF0000"/>
                </a:solidFill>
                <a:latin typeface="Arial"/>
                <a:cs typeface="Arial"/>
              </a:rPr>
              <a:t> рождении</a:t>
            </a:r>
            <a:r>
              <a:rPr sz="1000" b="1" spc="-10" dirty="0">
                <a:latin typeface="Arial"/>
                <a:cs typeface="Arial"/>
              </a:rPr>
              <a:t>!)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34072" y="2309876"/>
            <a:ext cx="2893060" cy="2860675"/>
            <a:chOff x="1034072" y="2309876"/>
            <a:chExt cx="2893060" cy="2860675"/>
          </a:xfrm>
        </p:grpSpPr>
        <p:sp>
          <p:nvSpPr>
            <p:cNvPr id="13" name="object 13"/>
            <p:cNvSpPr/>
            <p:nvPr/>
          </p:nvSpPr>
          <p:spPr>
            <a:xfrm>
              <a:off x="1040422" y="2316226"/>
              <a:ext cx="2880360" cy="1296035"/>
            </a:xfrm>
            <a:custGeom>
              <a:avLst/>
              <a:gdLst/>
              <a:ahLst/>
              <a:cxnLst/>
              <a:rect l="l" t="t" r="r" b="b"/>
              <a:pathLst>
                <a:path w="2880360" h="1296035">
                  <a:moveTo>
                    <a:pt x="2664040" y="0"/>
                  </a:moveTo>
                  <a:lnTo>
                    <a:pt x="216001" y="0"/>
                  </a:lnTo>
                  <a:lnTo>
                    <a:pt x="166471" y="5708"/>
                  </a:lnTo>
                  <a:lnTo>
                    <a:pt x="121005" y="21966"/>
                  </a:lnTo>
                  <a:lnTo>
                    <a:pt x="80899" y="47476"/>
                  </a:lnTo>
                  <a:lnTo>
                    <a:pt x="47450" y="80936"/>
                  </a:lnTo>
                  <a:lnTo>
                    <a:pt x="21953" y="121048"/>
                  </a:lnTo>
                  <a:lnTo>
                    <a:pt x="5704" y="166511"/>
                  </a:lnTo>
                  <a:lnTo>
                    <a:pt x="0" y="216026"/>
                  </a:lnTo>
                  <a:lnTo>
                    <a:pt x="0" y="1080008"/>
                  </a:lnTo>
                  <a:lnTo>
                    <a:pt x="5704" y="1129523"/>
                  </a:lnTo>
                  <a:lnTo>
                    <a:pt x="21953" y="1174986"/>
                  </a:lnTo>
                  <a:lnTo>
                    <a:pt x="47450" y="1215098"/>
                  </a:lnTo>
                  <a:lnTo>
                    <a:pt x="80899" y="1248558"/>
                  </a:lnTo>
                  <a:lnTo>
                    <a:pt x="121005" y="1274068"/>
                  </a:lnTo>
                  <a:lnTo>
                    <a:pt x="166471" y="1290326"/>
                  </a:lnTo>
                  <a:lnTo>
                    <a:pt x="216001" y="1296035"/>
                  </a:lnTo>
                  <a:lnTo>
                    <a:pt x="2664040" y="1296035"/>
                  </a:lnTo>
                  <a:lnTo>
                    <a:pt x="2713549" y="1290326"/>
                  </a:lnTo>
                  <a:lnTo>
                    <a:pt x="2758994" y="1274068"/>
                  </a:lnTo>
                  <a:lnTo>
                    <a:pt x="2799081" y="1248558"/>
                  </a:lnTo>
                  <a:lnTo>
                    <a:pt x="2832514" y="1215098"/>
                  </a:lnTo>
                  <a:lnTo>
                    <a:pt x="2857999" y="1174986"/>
                  </a:lnTo>
                  <a:lnTo>
                    <a:pt x="2874239" y="1129523"/>
                  </a:lnTo>
                  <a:lnTo>
                    <a:pt x="2879940" y="1080008"/>
                  </a:lnTo>
                  <a:lnTo>
                    <a:pt x="2879940" y="216026"/>
                  </a:lnTo>
                  <a:lnTo>
                    <a:pt x="2874239" y="166511"/>
                  </a:lnTo>
                  <a:lnTo>
                    <a:pt x="2857999" y="121048"/>
                  </a:lnTo>
                  <a:lnTo>
                    <a:pt x="2832514" y="80936"/>
                  </a:lnTo>
                  <a:lnTo>
                    <a:pt x="2799081" y="47476"/>
                  </a:lnTo>
                  <a:lnTo>
                    <a:pt x="2758994" y="21966"/>
                  </a:lnTo>
                  <a:lnTo>
                    <a:pt x="2713549" y="5708"/>
                  </a:lnTo>
                  <a:lnTo>
                    <a:pt x="26640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40422" y="2316226"/>
              <a:ext cx="2880360" cy="1296035"/>
            </a:xfrm>
            <a:custGeom>
              <a:avLst/>
              <a:gdLst/>
              <a:ahLst/>
              <a:cxnLst/>
              <a:rect l="l" t="t" r="r" b="b"/>
              <a:pathLst>
                <a:path w="2880360" h="1296035">
                  <a:moveTo>
                    <a:pt x="0" y="216026"/>
                  </a:moveTo>
                  <a:lnTo>
                    <a:pt x="5704" y="166511"/>
                  </a:lnTo>
                  <a:lnTo>
                    <a:pt x="21953" y="121048"/>
                  </a:lnTo>
                  <a:lnTo>
                    <a:pt x="47450" y="80936"/>
                  </a:lnTo>
                  <a:lnTo>
                    <a:pt x="80899" y="47476"/>
                  </a:lnTo>
                  <a:lnTo>
                    <a:pt x="121005" y="21966"/>
                  </a:lnTo>
                  <a:lnTo>
                    <a:pt x="166471" y="5708"/>
                  </a:lnTo>
                  <a:lnTo>
                    <a:pt x="216001" y="0"/>
                  </a:lnTo>
                  <a:lnTo>
                    <a:pt x="2664040" y="0"/>
                  </a:lnTo>
                  <a:lnTo>
                    <a:pt x="2713549" y="5708"/>
                  </a:lnTo>
                  <a:lnTo>
                    <a:pt x="2758994" y="21966"/>
                  </a:lnTo>
                  <a:lnTo>
                    <a:pt x="2799081" y="47476"/>
                  </a:lnTo>
                  <a:lnTo>
                    <a:pt x="2832514" y="80936"/>
                  </a:lnTo>
                  <a:lnTo>
                    <a:pt x="2857999" y="121048"/>
                  </a:lnTo>
                  <a:lnTo>
                    <a:pt x="2874239" y="166511"/>
                  </a:lnTo>
                  <a:lnTo>
                    <a:pt x="2879940" y="216026"/>
                  </a:lnTo>
                  <a:lnTo>
                    <a:pt x="2879940" y="1080008"/>
                  </a:lnTo>
                  <a:lnTo>
                    <a:pt x="2874239" y="1129523"/>
                  </a:lnTo>
                  <a:lnTo>
                    <a:pt x="2857999" y="1174986"/>
                  </a:lnTo>
                  <a:lnTo>
                    <a:pt x="2832514" y="1215098"/>
                  </a:lnTo>
                  <a:lnTo>
                    <a:pt x="2799081" y="1248558"/>
                  </a:lnTo>
                  <a:lnTo>
                    <a:pt x="2758994" y="1274068"/>
                  </a:lnTo>
                  <a:lnTo>
                    <a:pt x="2713549" y="1290326"/>
                  </a:lnTo>
                  <a:lnTo>
                    <a:pt x="2664040" y="1296035"/>
                  </a:lnTo>
                  <a:lnTo>
                    <a:pt x="216001" y="1296035"/>
                  </a:lnTo>
                  <a:lnTo>
                    <a:pt x="166471" y="1290326"/>
                  </a:lnTo>
                  <a:lnTo>
                    <a:pt x="121005" y="1274068"/>
                  </a:lnTo>
                  <a:lnTo>
                    <a:pt x="80899" y="1248558"/>
                  </a:lnTo>
                  <a:lnTo>
                    <a:pt x="47450" y="1215098"/>
                  </a:lnTo>
                  <a:lnTo>
                    <a:pt x="21953" y="1174986"/>
                  </a:lnTo>
                  <a:lnTo>
                    <a:pt x="5704" y="1129523"/>
                  </a:lnTo>
                  <a:lnTo>
                    <a:pt x="0" y="1080008"/>
                  </a:lnTo>
                  <a:lnTo>
                    <a:pt x="0" y="21602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40422" y="3867785"/>
              <a:ext cx="2880360" cy="1296035"/>
            </a:xfrm>
            <a:custGeom>
              <a:avLst/>
              <a:gdLst/>
              <a:ahLst/>
              <a:cxnLst/>
              <a:rect l="l" t="t" r="r" b="b"/>
              <a:pathLst>
                <a:path w="2880360" h="1296035">
                  <a:moveTo>
                    <a:pt x="2664040" y="0"/>
                  </a:moveTo>
                  <a:lnTo>
                    <a:pt x="216001" y="0"/>
                  </a:lnTo>
                  <a:lnTo>
                    <a:pt x="166471" y="5708"/>
                  </a:lnTo>
                  <a:lnTo>
                    <a:pt x="121005" y="21966"/>
                  </a:lnTo>
                  <a:lnTo>
                    <a:pt x="80899" y="47476"/>
                  </a:lnTo>
                  <a:lnTo>
                    <a:pt x="47450" y="80936"/>
                  </a:lnTo>
                  <a:lnTo>
                    <a:pt x="21953" y="121048"/>
                  </a:lnTo>
                  <a:lnTo>
                    <a:pt x="5704" y="166511"/>
                  </a:lnTo>
                  <a:lnTo>
                    <a:pt x="0" y="216026"/>
                  </a:lnTo>
                  <a:lnTo>
                    <a:pt x="0" y="1080008"/>
                  </a:lnTo>
                  <a:lnTo>
                    <a:pt x="5704" y="1129523"/>
                  </a:lnTo>
                  <a:lnTo>
                    <a:pt x="21953" y="1174986"/>
                  </a:lnTo>
                  <a:lnTo>
                    <a:pt x="47450" y="1215098"/>
                  </a:lnTo>
                  <a:lnTo>
                    <a:pt x="80899" y="1248558"/>
                  </a:lnTo>
                  <a:lnTo>
                    <a:pt x="121005" y="1274068"/>
                  </a:lnTo>
                  <a:lnTo>
                    <a:pt x="166471" y="1290326"/>
                  </a:lnTo>
                  <a:lnTo>
                    <a:pt x="216001" y="1296034"/>
                  </a:lnTo>
                  <a:lnTo>
                    <a:pt x="2664040" y="1296034"/>
                  </a:lnTo>
                  <a:lnTo>
                    <a:pt x="2713549" y="1290326"/>
                  </a:lnTo>
                  <a:lnTo>
                    <a:pt x="2758994" y="1274068"/>
                  </a:lnTo>
                  <a:lnTo>
                    <a:pt x="2799081" y="1248558"/>
                  </a:lnTo>
                  <a:lnTo>
                    <a:pt x="2832514" y="1215098"/>
                  </a:lnTo>
                  <a:lnTo>
                    <a:pt x="2857999" y="1174986"/>
                  </a:lnTo>
                  <a:lnTo>
                    <a:pt x="2874239" y="1129523"/>
                  </a:lnTo>
                  <a:lnTo>
                    <a:pt x="2879940" y="1080008"/>
                  </a:lnTo>
                  <a:lnTo>
                    <a:pt x="2879940" y="216026"/>
                  </a:lnTo>
                  <a:lnTo>
                    <a:pt x="2874239" y="166511"/>
                  </a:lnTo>
                  <a:lnTo>
                    <a:pt x="2857999" y="121048"/>
                  </a:lnTo>
                  <a:lnTo>
                    <a:pt x="2832514" y="80936"/>
                  </a:lnTo>
                  <a:lnTo>
                    <a:pt x="2799081" y="47476"/>
                  </a:lnTo>
                  <a:lnTo>
                    <a:pt x="2758994" y="21966"/>
                  </a:lnTo>
                  <a:lnTo>
                    <a:pt x="2713549" y="5708"/>
                  </a:lnTo>
                  <a:lnTo>
                    <a:pt x="26640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40422" y="3867785"/>
              <a:ext cx="2880360" cy="1296035"/>
            </a:xfrm>
            <a:custGeom>
              <a:avLst/>
              <a:gdLst/>
              <a:ahLst/>
              <a:cxnLst/>
              <a:rect l="l" t="t" r="r" b="b"/>
              <a:pathLst>
                <a:path w="2880360" h="1296035">
                  <a:moveTo>
                    <a:pt x="0" y="216026"/>
                  </a:moveTo>
                  <a:lnTo>
                    <a:pt x="5704" y="166511"/>
                  </a:lnTo>
                  <a:lnTo>
                    <a:pt x="21953" y="121048"/>
                  </a:lnTo>
                  <a:lnTo>
                    <a:pt x="47450" y="80936"/>
                  </a:lnTo>
                  <a:lnTo>
                    <a:pt x="80899" y="47476"/>
                  </a:lnTo>
                  <a:lnTo>
                    <a:pt x="121005" y="21966"/>
                  </a:lnTo>
                  <a:lnTo>
                    <a:pt x="166471" y="5708"/>
                  </a:lnTo>
                  <a:lnTo>
                    <a:pt x="216001" y="0"/>
                  </a:lnTo>
                  <a:lnTo>
                    <a:pt x="2664040" y="0"/>
                  </a:lnTo>
                  <a:lnTo>
                    <a:pt x="2713549" y="5708"/>
                  </a:lnTo>
                  <a:lnTo>
                    <a:pt x="2758994" y="21966"/>
                  </a:lnTo>
                  <a:lnTo>
                    <a:pt x="2799081" y="47476"/>
                  </a:lnTo>
                  <a:lnTo>
                    <a:pt x="2832514" y="80936"/>
                  </a:lnTo>
                  <a:lnTo>
                    <a:pt x="2857999" y="121048"/>
                  </a:lnTo>
                  <a:lnTo>
                    <a:pt x="2874239" y="166511"/>
                  </a:lnTo>
                  <a:lnTo>
                    <a:pt x="2879940" y="216026"/>
                  </a:lnTo>
                  <a:lnTo>
                    <a:pt x="2879940" y="1080008"/>
                  </a:lnTo>
                  <a:lnTo>
                    <a:pt x="2874239" y="1129523"/>
                  </a:lnTo>
                  <a:lnTo>
                    <a:pt x="2857999" y="1174986"/>
                  </a:lnTo>
                  <a:lnTo>
                    <a:pt x="2832514" y="1215098"/>
                  </a:lnTo>
                  <a:lnTo>
                    <a:pt x="2799081" y="1248558"/>
                  </a:lnTo>
                  <a:lnTo>
                    <a:pt x="2758994" y="1274068"/>
                  </a:lnTo>
                  <a:lnTo>
                    <a:pt x="2713549" y="1290326"/>
                  </a:lnTo>
                  <a:lnTo>
                    <a:pt x="2664040" y="1296034"/>
                  </a:lnTo>
                  <a:lnTo>
                    <a:pt x="216001" y="1296034"/>
                  </a:lnTo>
                  <a:lnTo>
                    <a:pt x="166471" y="1290326"/>
                  </a:lnTo>
                  <a:lnTo>
                    <a:pt x="121005" y="1274068"/>
                  </a:lnTo>
                  <a:lnTo>
                    <a:pt x="80899" y="1248558"/>
                  </a:lnTo>
                  <a:lnTo>
                    <a:pt x="47450" y="1215098"/>
                  </a:lnTo>
                  <a:lnTo>
                    <a:pt x="21953" y="1174986"/>
                  </a:lnTo>
                  <a:lnTo>
                    <a:pt x="5704" y="1129523"/>
                  </a:lnTo>
                  <a:lnTo>
                    <a:pt x="0" y="1080008"/>
                  </a:lnTo>
                  <a:lnTo>
                    <a:pt x="0" y="21602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279652" y="4040251"/>
            <a:ext cx="24371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ДОКУМЕНТЫ,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spc="-10" dirty="0">
                <a:latin typeface="Arial"/>
                <a:cs typeface="Arial"/>
              </a:rPr>
              <a:t>ПОДТВЕРЖДАЮЩИЕ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РОДСТВО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85163" y="4559934"/>
            <a:ext cx="23247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95"/>
              </a:spcBef>
              <a:buChar char="•"/>
              <a:tabLst>
                <a:tab pos="18478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св-</a:t>
            </a:r>
            <a:r>
              <a:rPr sz="1000" dirty="0">
                <a:latin typeface="Microsoft Sans Serif"/>
                <a:cs typeface="Microsoft Sans Serif"/>
              </a:rPr>
              <a:t>во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браке,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разводе,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смене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ФИО,</a:t>
            </a:r>
            <a:endParaRPr sz="1000">
              <a:latin typeface="Microsoft Sans Serif"/>
              <a:cs typeface="Microsoft Sans Serif"/>
            </a:endParaRPr>
          </a:p>
          <a:p>
            <a:pPr marL="184785" indent="-172085">
              <a:lnSpc>
                <a:spcPct val="100000"/>
              </a:lnSpc>
              <a:buChar char="•"/>
              <a:tabLst>
                <a:tab pos="18478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оформленное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опекунство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034072" y="5412994"/>
            <a:ext cx="2893060" cy="1308735"/>
            <a:chOff x="1034072" y="5412994"/>
            <a:chExt cx="2893060" cy="1308735"/>
          </a:xfrm>
        </p:grpSpPr>
        <p:sp>
          <p:nvSpPr>
            <p:cNvPr id="20" name="object 20"/>
            <p:cNvSpPr/>
            <p:nvPr/>
          </p:nvSpPr>
          <p:spPr>
            <a:xfrm>
              <a:off x="1040422" y="5419344"/>
              <a:ext cx="2880360" cy="1296035"/>
            </a:xfrm>
            <a:custGeom>
              <a:avLst/>
              <a:gdLst/>
              <a:ahLst/>
              <a:cxnLst/>
              <a:rect l="l" t="t" r="r" b="b"/>
              <a:pathLst>
                <a:path w="2880360" h="1296034">
                  <a:moveTo>
                    <a:pt x="2664040" y="0"/>
                  </a:moveTo>
                  <a:lnTo>
                    <a:pt x="216001" y="0"/>
                  </a:lnTo>
                  <a:lnTo>
                    <a:pt x="166471" y="5708"/>
                  </a:lnTo>
                  <a:lnTo>
                    <a:pt x="121005" y="21967"/>
                  </a:lnTo>
                  <a:lnTo>
                    <a:pt x="80899" y="47477"/>
                  </a:lnTo>
                  <a:lnTo>
                    <a:pt x="47450" y="80938"/>
                  </a:lnTo>
                  <a:lnTo>
                    <a:pt x="21953" y="121052"/>
                  </a:lnTo>
                  <a:lnTo>
                    <a:pt x="5704" y="166519"/>
                  </a:lnTo>
                  <a:lnTo>
                    <a:pt x="0" y="216039"/>
                  </a:lnTo>
                  <a:lnTo>
                    <a:pt x="0" y="1080033"/>
                  </a:lnTo>
                  <a:lnTo>
                    <a:pt x="5704" y="1129559"/>
                  </a:lnTo>
                  <a:lnTo>
                    <a:pt x="21953" y="1175023"/>
                  </a:lnTo>
                  <a:lnTo>
                    <a:pt x="47450" y="1215130"/>
                  </a:lnTo>
                  <a:lnTo>
                    <a:pt x="80899" y="1248580"/>
                  </a:lnTo>
                  <a:lnTo>
                    <a:pt x="121005" y="1274079"/>
                  </a:lnTo>
                  <a:lnTo>
                    <a:pt x="166471" y="1290330"/>
                  </a:lnTo>
                  <a:lnTo>
                    <a:pt x="216001" y="1296034"/>
                  </a:lnTo>
                  <a:lnTo>
                    <a:pt x="2664040" y="1296034"/>
                  </a:lnTo>
                  <a:lnTo>
                    <a:pt x="2713549" y="1290330"/>
                  </a:lnTo>
                  <a:lnTo>
                    <a:pt x="2758994" y="1274079"/>
                  </a:lnTo>
                  <a:lnTo>
                    <a:pt x="2799081" y="1248580"/>
                  </a:lnTo>
                  <a:lnTo>
                    <a:pt x="2832514" y="1215130"/>
                  </a:lnTo>
                  <a:lnTo>
                    <a:pt x="2857999" y="1175023"/>
                  </a:lnTo>
                  <a:lnTo>
                    <a:pt x="2874239" y="1129559"/>
                  </a:lnTo>
                  <a:lnTo>
                    <a:pt x="2879940" y="1080033"/>
                  </a:lnTo>
                  <a:lnTo>
                    <a:pt x="2879940" y="216039"/>
                  </a:lnTo>
                  <a:lnTo>
                    <a:pt x="2874239" y="166519"/>
                  </a:lnTo>
                  <a:lnTo>
                    <a:pt x="2857999" y="121052"/>
                  </a:lnTo>
                  <a:lnTo>
                    <a:pt x="2832514" y="80938"/>
                  </a:lnTo>
                  <a:lnTo>
                    <a:pt x="2799081" y="47477"/>
                  </a:lnTo>
                  <a:lnTo>
                    <a:pt x="2758994" y="21967"/>
                  </a:lnTo>
                  <a:lnTo>
                    <a:pt x="2713549" y="5708"/>
                  </a:lnTo>
                  <a:lnTo>
                    <a:pt x="26640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40422" y="5419344"/>
              <a:ext cx="2880360" cy="1296035"/>
            </a:xfrm>
            <a:custGeom>
              <a:avLst/>
              <a:gdLst/>
              <a:ahLst/>
              <a:cxnLst/>
              <a:rect l="l" t="t" r="r" b="b"/>
              <a:pathLst>
                <a:path w="2880360" h="1296034">
                  <a:moveTo>
                    <a:pt x="0" y="216039"/>
                  </a:moveTo>
                  <a:lnTo>
                    <a:pt x="5704" y="166519"/>
                  </a:lnTo>
                  <a:lnTo>
                    <a:pt x="21953" y="121052"/>
                  </a:lnTo>
                  <a:lnTo>
                    <a:pt x="47450" y="80938"/>
                  </a:lnTo>
                  <a:lnTo>
                    <a:pt x="80899" y="47477"/>
                  </a:lnTo>
                  <a:lnTo>
                    <a:pt x="121005" y="21967"/>
                  </a:lnTo>
                  <a:lnTo>
                    <a:pt x="166471" y="5708"/>
                  </a:lnTo>
                  <a:lnTo>
                    <a:pt x="216001" y="0"/>
                  </a:lnTo>
                  <a:lnTo>
                    <a:pt x="2664040" y="0"/>
                  </a:lnTo>
                  <a:lnTo>
                    <a:pt x="2713549" y="5708"/>
                  </a:lnTo>
                  <a:lnTo>
                    <a:pt x="2758994" y="21967"/>
                  </a:lnTo>
                  <a:lnTo>
                    <a:pt x="2799081" y="47477"/>
                  </a:lnTo>
                  <a:lnTo>
                    <a:pt x="2832514" y="80938"/>
                  </a:lnTo>
                  <a:lnTo>
                    <a:pt x="2857999" y="121052"/>
                  </a:lnTo>
                  <a:lnTo>
                    <a:pt x="2874239" y="166519"/>
                  </a:lnTo>
                  <a:lnTo>
                    <a:pt x="2879940" y="216039"/>
                  </a:lnTo>
                  <a:lnTo>
                    <a:pt x="2879940" y="1080033"/>
                  </a:lnTo>
                  <a:lnTo>
                    <a:pt x="2874239" y="1129559"/>
                  </a:lnTo>
                  <a:lnTo>
                    <a:pt x="2857999" y="1175023"/>
                  </a:lnTo>
                  <a:lnTo>
                    <a:pt x="2832514" y="1215130"/>
                  </a:lnTo>
                  <a:lnTo>
                    <a:pt x="2799081" y="1248580"/>
                  </a:lnTo>
                  <a:lnTo>
                    <a:pt x="2758994" y="1274079"/>
                  </a:lnTo>
                  <a:lnTo>
                    <a:pt x="2713549" y="1290330"/>
                  </a:lnTo>
                  <a:lnTo>
                    <a:pt x="2664040" y="1296034"/>
                  </a:lnTo>
                  <a:lnTo>
                    <a:pt x="216001" y="1296034"/>
                  </a:lnTo>
                  <a:lnTo>
                    <a:pt x="166471" y="1290330"/>
                  </a:lnTo>
                  <a:lnTo>
                    <a:pt x="121005" y="1274079"/>
                  </a:lnTo>
                  <a:lnTo>
                    <a:pt x="80899" y="1248580"/>
                  </a:lnTo>
                  <a:lnTo>
                    <a:pt x="47450" y="1215130"/>
                  </a:lnTo>
                  <a:lnTo>
                    <a:pt x="21953" y="1175023"/>
                  </a:lnTo>
                  <a:lnTo>
                    <a:pt x="5704" y="1129559"/>
                  </a:lnTo>
                  <a:lnTo>
                    <a:pt x="0" y="1080033"/>
                  </a:lnTo>
                  <a:lnTo>
                    <a:pt x="0" y="216039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295780" y="5449011"/>
            <a:ext cx="2467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ДОКУМЕНТЫ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-50" dirty="0">
                <a:latin typeface="Arial"/>
                <a:cs typeface="Arial"/>
              </a:rPr>
              <a:t>о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«ПРОПИСКЕ»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/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«РЕГИСТРАЦИИ»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14169" y="5997955"/>
            <a:ext cx="832485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Форма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№3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ts val="1195"/>
              </a:lnSpc>
              <a:spcBef>
                <a:spcPts val="5"/>
              </a:spcBef>
            </a:pPr>
            <a:r>
              <a:rPr sz="1000" dirty="0">
                <a:latin typeface="Microsoft Sans Serif"/>
                <a:cs typeface="Microsoft Sans Serif"/>
              </a:rPr>
              <a:t>и </a:t>
            </a:r>
            <a:r>
              <a:rPr sz="1000" spc="-20" dirty="0">
                <a:latin typeface="Microsoft Sans Serif"/>
                <a:cs typeface="Microsoft Sans Serif"/>
              </a:rPr>
              <a:t>(или)</a:t>
            </a:r>
            <a:endParaRPr sz="1000">
              <a:latin typeface="Microsoft Sans Serif"/>
              <a:cs typeface="Microsoft Sans Serif"/>
            </a:endParaRPr>
          </a:p>
          <a:p>
            <a:pPr algn="ctr">
              <a:lnSpc>
                <a:spcPts val="1435"/>
              </a:lnSpc>
            </a:pPr>
            <a:r>
              <a:rPr sz="1200" b="1" dirty="0">
                <a:latin typeface="Arial"/>
                <a:cs typeface="Arial"/>
              </a:rPr>
              <a:t>Форма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№8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8247633" y="2173223"/>
            <a:ext cx="2893060" cy="1334135"/>
            <a:chOff x="8247633" y="2173223"/>
            <a:chExt cx="2893060" cy="1334135"/>
          </a:xfrm>
        </p:grpSpPr>
        <p:sp>
          <p:nvSpPr>
            <p:cNvPr id="25" name="object 25"/>
            <p:cNvSpPr/>
            <p:nvPr/>
          </p:nvSpPr>
          <p:spPr>
            <a:xfrm>
              <a:off x="8253983" y="2179573"/>
              <a:ext cx="2880360" cy="1321435"/>
            </a:xfrm>
            <a:custGeom>
              <a:avLst/>
              <a:gdLst/>
              <a:ahLst/>
              <a:cxnLst/>
              <a:rect l="l" t="t" r="r" b="b"/>
              <a:pathLst>
                <a:path w="2880359" h="1321435">
                  <a:moveTo>
                    <a:pt x="2659761" y="0"/>
                  </a:moveTo>
                  <a:lnTo>
                    <a:pt x="220218" y="0"/>
                  </a:lnTo>
                  <a:lnTo>
                    <a:pt x="175824" y="4472"/>
                  </a:lnTo>
                  <a:lnTo>
                    <a:pt x="134481" y="17299"/>
                  </a:lnTo>
                  <a:lnTo>
                    <a:pt x="97073" y="37598"/>
                  </a:lnTo>
                  <a:lnTo>
                    <a:pt x="64484" y="64484"/>
                  </a:lnTo>
                  <a:lnTo>
                    <a:pt x="37598" y="97073"/>
                  </a:lnTo>
                  <a:lnTo>
                    <a:pt x="17299" y="134481"/>
                  </a:lnTo>
                  <a:lnTo>
                    <a:pt x="4472" y="175824"/>
                  </a:lnTo>
                  <a:lnTo>
                    <a:pt x="0" y="220217"/>
                  </a:lnTo>
                  <a:lnTo>
                    <a:pt x="0" y="1101216"/>
                  </a:lnTo>
                  <a:lnTo>
                    <a:pt x="4472" y="1145610"/>
                  </a:lnTo>
                  <a:lnTo>
                    <a:pt x="17299" y="1186953"/>
                  </a:lnTo>
                  <a:lnTo>
                    <a:pt x="37598" y="1224361"/>
                  </a:lnTo>
                  <a:lnTo>
                    <a:pt x="64484" y="1256950"/>
                  </a:lnTo>
                  <a:lnTo>
                    <a:pt x="97073" y="1283836"/>
                  </a:lnTo>
                  <a:lnTo>
                    <a:pt x="134481" y="1304135"/>
                  </a:lnTo>
                  <a:lnTo>
                    <a:pt x="175824" y="1316962"/>
                  </a:lnTo>
                  <a:lnTo>
                    <a:pt x="220218" y="1321435"/>
                  </a:lnTo>
                  <a:lnTo>
                    <a:pt x="2659761" y="1321435"/>
                  </a:lnTo>
                  <a:lnTo>
                    <a:pt x="2704118" y="1316962"/>
                  </a:lnTo>
                  <a:lnTo>
                    <a:pt x="2745444" y="1304135"/>
                  </a:lnTo>
                  <a:lnTo>
                    <a:pt x="2782850" y="1283836"/>
                  </a:lnTo>
                  <a:lnTo>
                    <a:pt x="2815447" y="1256950"/>
                  </a:lnTo>
                  <a:lnTo>
                    <a:pt x="2842347" y="1224361"/>
                  </a:lnTo>
                  <a:lnTo>
                    <a:pt x="2862661" y="1186953"/>
                  </a:lnTo>
                  <a:lnTo>
                    <a:pt x="2875501" y="1145610"/>
                  </a:lnTo>
                  <a:lnTo>
                    <a:pt x="2879979" y="1101216"/>
                  </a:lnTo>
                  <a:lnTo>
                    <a:pt x="2879979" y="220217"/>
                  </a:lnTo>
                  <a:lnTo>
                    <a:pt x="2875501" y="175824"/>
                  </a:lnTo>
                  <a:lnTo>
                    <a:pt x="2862661" y="134481"/>
                  </a:lnTo>
                  <a:lnTo>
                    <a:pt x="2842347" y="97073"/>
                  </a:lnTo>
                  <a:lnTo>
                    <a:pt x="2815447" y="64484"/>
                  </a:lnTo>
                  <a:lnTo>
                    <a:pt x="2782850" y="37598"/>
                  </a:lnTo>
                  <a:lnTo>
                    <a:pt x="2745444" y="17299"/>
                  </a:lnTo>
                  <a:lnTo>
                    <a:pt x="2704118" y="4472"/>
                  </a:lnTo>
                  <a:lnTo>
                    <a:pt x="2659761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253983" y="2179573"/>
              <a:ext cx="2880360" cy="1321435"/>
            </a:xfrm>
            <a:custGeom>
              <a:avLst/>
              <a:gdLst/>
              <a:ahLst/>
              <a:cxnLst/>
              <a:rect l="l" t="t" r="r" b="b"/>
              <a:pathLst>
                <a:path w="2880359" h="1321435">
                  <a:moveTo>
                    <a:pt x="0" y="220217"/>
                  </a:moveTo>
                  <a:lnTo>
                    <a:pt x="4472" y="175824"/>
                  </a:lnTo>
                  <a:lnTo>
                    <a:pt x="17299" y="134481"/>
                  </a:lnTo>
                  <a:lnTo>
                    <a:pt x="37598" y="97073"/>
                  </a:lnTo>
                  <a:lnTo>
                    <a:pt x="64484" y="64484"/>
                  </a:lnTo>
                  <a:lnTo>
                    <a:pt x="97073" y="37598"/>
                  </a:lnTo>
                  <a:lnTo>
                    <a:pt x="134481" y="17299"/>
                  </a:lnTo>
                  <a:lnTo>
                    <a:pt x="175824" y="4472"/>
                  </a:lnTo>
                  <a:lnTo>
                    <a:pt x="220218" y="0"/>
                  </a:lnTo>
                  <a:lnTo>
                    <a:pt x="2659761" y="0"/>
                  </a:lnTo>
                  <a:lnTo>
                    <a:pt x="2704118" y="4472"/>
                  </a:lnTo>
                  <a:lnTo>
                    <a:pt x="2745444" y="17299"/>
                  </a:lnTo>
                  <a:lnTo>
                    <a:pt x="2782850" y="37598"/>
                  </a:lnTo>
                  <a:lnTo>
                    <a:pt x="2815447" y="64484"/>
                  </a:lnTo>
                  <a:lnTo>
                    <a:pt x="2842347" y="97073"/>
                  </a:lnTo>
                  <a:lnTo>
                    <a:pt x="2862661" y="134481"/>
                  </a:lnTo>
                  <a:lnTo>
                    <a:pt x="2875501" y="175824"/>
                  </a:lnTo>
                  <a:lnTo>
                    <a:pt x="2879979" y="220217"/>
                  </a:lnTo>
                  <a:lnTo>
                    <a:pt x="2879979" y="1101216"/>
                  </a:lnTo>
                  <a:lnTo>
                    <a:pt x="2875501" y="1145610"/>
                  </a:lnTo>
                  <a:lnTo>
                    <a:pt x="2862661" y="1186953"/>
                  </a:lnTo>
                  <a:lnTo>
                    <a:pt x="2842347" y="1224361"/>
                  </a:lnTo>
                  <a:lnTo>
                    <a:pt x="2815447" y="1256950"/>
                  </a:lnTo>
                  <a:lnTo>
                    <a:pt x="2782850" y="1283836"/>
                  </a:lnTo>
                  <a:lnTo>
                    <a:pt x="2745444" y="1304135"/>
                  </a:lnTo>
                  <a:lnTo>
                    <a:pt x="2704118" y="1316962"/>
                  </a:lnTo>
                  <a:lnTo>
                    <a:pt x="2659761" y="1321435"/>
                  </a:lnTo>
                  <a:lnTo>
                    <a:pt x="220218" y="1321435"/>
                  </a:lnTo>
                  <a:lnTo>
                    <a:pt x="175824" y="1316962"/>
                  </a:lnTo>
                  <a:lnTo>
                    <a:pt x="134481" y="1304135"/>
                  </a:lnTo>
                  <a:lnTo>
                    <a:pt x="97073" y="1283836"/>
                  </a:lnTo>
                  <a:lnTo>
                    <a:pt x="64484" y="1256950"/>
                  </a:lnTo>
                  <a:lnTo>
                    <a:pt x="37598" y="1224361"/>
                  </a:lnTo>
                  <a:lnTo>
                    <a:pt x="17299" y="1186953"/>
                  </a:lnTo>
                  <a:lnTo>
                    <a:pt x="4472" y="1145610"/>
                  </a:lnTo>
                  <a:lnTo>
                    <a:pt x="0" y="1101216"/>
                  </a:lnTo>
                  <a:lnTo>
                    <a:pt x="0" y="220217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8693911" y="2240026"/>
            <a:ext cx="2313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ЗАКОННЫЙ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ПРЕДСТАВИТЕЛЬ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06331" y="2422905"/>
            <a:ext cx="168846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(РОДИТЕЛЬ,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ОПЕКУН)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358631" y="2760091"/>
            <a:ext cx="25209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Microsoft Sans Serif"/>
                <a:cs typeface="Microsoft Sans Serif"/>
              </a:rPr>
              <a:t>Документ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удостоверяющий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b="1" spc="-10" dirty="0">
                <a:latin typeface="Arial"/>
                <a:cs typeface="Arial"/>
              </a:rPr>
              <a:t>личность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гражданина</a:t>
            </a:r>
            <a:r>
              <a:rPr sz="1000" b="1" spc="-6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иностранного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государства</a:t>
            </a:r>
            <a:r>
              <a:rPr sz="1000" spc="-10" dirty="0">
                <a:latin typeface="Microsoft Sans Serif"/>
                <a:cs typeface="Microsoft Sans Serif"/>
              </a:rPr>
              <a:t>:</a:t>
            </a:r>
            <a:endParaRPr sz="1000">
              <a:latin typeface="Microsoft Sans Serif"/>
              <a:cs typeface="Microsoft Sans Serif"/>
            </a:endParaRPr>
          </a:p>
          <a:p>
            <a:pPr marL="184785" indent="-172085">
              <a:lnSpc>
                <a:spcPct val="100000"/>
              </a:lnSpc>
              <a:buChar char="•"/>
              <a:tabLst>
                <a:tab pos="18478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паспорт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с</a:t>
            </a:r>
            <a:r>
              <a:rPr sz="10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переводом,</a:t>
            </a:r>
            <a:r>
              <a:rPr sz="10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заверенным</a:t>
            </a:r>
            <a:r>
              <a:rPr sz="10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FF0000"/>
                </a:solidFill>
                <a:latin typeface="Arial"/>
                <a:cs typeface="Arial"/>
              </a:rPr>
              <a:t>нотариусом!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13323" y="5342001"/>
            <a:ext cx="11658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Calibri"/>
                <a:cs typeface="Calibri"/>
              </a:rPr>
              <a:t>Личное</a:t>
            </a:r>
            <a:r>
              <a:rPr sz="1600" b="1" spc="-50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дело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149215" y="5222240"/>
            <a:ext cx="1893570" cy="1405890"/>
            <a:chOff x="5149215" y="5222240"/>
            <a:chExt cx="1893570" cy="1405890"/>
          </a:xfrm>
        </p:grpSpPr>
        <p:sp>
          <p:nvSpPr>
            <p:cNvPr id="32" name="object 32"/>
            <p:cNvSpPr/>
            <p:nvPr/>
          </p:nvSpPr>
          <p:spPr>
            <a:xfrm>
              <a:off x="5187315" y="5260340"/>
              <a:ext cx="1817370" cy="458470"/>
            </a:xfrm>
            <a:custGeom>
              <a:avLst/>
              <a:gdLst/>
              <a:ahLst/>
              <a:cxnLst/>
              <a:rect l="l" t="t" r="r" b="b"/>
              <a:pathLst>
                <a:path w="1817370" h="458470">
                  <a:moveTo>
                    <a:pt x="0" y="76327"/>
                  </a:moveTo>
                  <a:lnTo>
                    <a:pt x="5996" y="46612"/>
                  </a:lnTo>
                  <a:lnTo>
                    <a:pt x="22351" y="22352"/>
                  </a:lnTo>
                  <a:lnTo>
                    <a:pt x="46612" y="5996"/>
                  </a:lnTo>
                  <a:lnTo>
                    <a:pt x="76326" y="0"/>
                  </a:lnTo>
                  <a:lnTo>
                    <a:pt x="1741042" y="0"/>
                  </a:lnTo>
                  <a:lnTo>
                    <a:pt x="1770757" y="5996"/>
                  </a:lnTo>
                  <a:lnTo>
                    <a:pt x="1795017" y="22352"/>
                  </a:lnTo>
                  <a:lnTo>
                    <a:pt x="1811373" y="46612"/>
                  </a:lnTo>
                  <a:lnTo>
                    <a:pt x="1817369" y="76327"/>
                  </a:lnTo>
                  <a:lnTo>
                    <a:pt x="1817369" y="381571"/>
                  </a:lnTo>
                  <a:lnTo>
                    <a:pt x="1811373" y="411278"/>
                  </a:lnTo>
                  <a:lnTo>
                    <a:pt x="1795017" y="435535"/>
                  </a:lnTo>
                  <a:lnTo>
                    <a:pt x="1770757" y="451889"/>
                  </a:lnTo>
                  <a:lnTo>
                    <a:pt x="1741042" y="457885"/>
                  </a:lnTo>
                  <a:lnTo>
                    <a:pt x="76326" y="457885"/>
                  </a:lnTo>
                  <a:lnTo>
                    <a:pt x="46612" y="451889"/>
                  </a:lnTo>
                  <a:lnTo>
                    <a:pt x="22352" y="435535"/>
                  </a:lnTo>
                  <a:lnTo>
                    <a:pt x="5996" y="411278"/>
                  </a:lnTo>
                  <a:lnTo>
                    <a:pt x="0" y="381571"/>
                  </a:lnTo>
                  <a:lnTo>
                    <a:pt x="0" y="76327"/>
                  </a:lnTo>
                  <a:close/>
                </a:path>
              </a:pathLst>
            </a:custGeom>
            <a:ln w="7620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187315" y="6132068"/>
              <a:ext cx="1817370" cy="458470"/>
            </a:xfrm>
            <a:custGeom>
              <a:avLst/>
              <a:gdLst/>
              <a:ahLst/>
              <a:cxnLst/>
              <a:rect l="l" t="t" r="r" b="b"/>
              <a:pathLst>
                <a:path w="1817370" h="458470">
                  <a:moveTo>
                    <a:pt x="1741042" y="0"/>
                  </a:moveTo>
                  <a:lnTo>
                    <a:pt x="76326" y="0"/>
                  </a:lnTo>
                  <a:lnTo>
                    <a:pt x="46612" y="5996"/>
                  </a:lnTo>
                  <a:lnTo>
                    <a:pt x="22351" y="22350"/>
                  </a:lnTo>
                  <a:lnTo>
                    <a:pt x="5996" y="46607"/>
                  </a:lnTo>
                  <a:lnTo>
                    <a:pt x="0" y="76314"/>
                  </a:lnTo>
                  <a:lnTo>
                    <a:pt x="0" y="381584"/>
                  </a:lnTo>
                  <a:lnTo>
                    <a:pt x="5996" y="411292"/>
                  </a:lnTo>
                  <a:lnTo>
                    <a:pt x="22352" y="435554"/>
                  </a:lnTo>
                  <a:lnTo>
                    <a:pt x="46612" y="451912"/>
                  </a:lnTo>
                  <a:lnTo>
                    <a:pt x="76326" y="457911"/>
                  </a:lnTo>
                  <a:lnTo>
                    <a:pt x="1741042" y="457911"/>
                  </a:lnTo>
                  <a:lnTo>
                    <a:pt x="1770757" y="451912"/>
                  </a:lnTo>
                  <a:lnTo>
                    <a:pt x="1795017" y="435554"/>
                  </a:lnTo>
                  <a:lnTo>
                    <a:pt x="1811373" y="411292"/>
                  </a:lnTo>
                  <a:lnTo>
                    <a:pt x="1817369" y="381584"/>
                  </a:lnTo>
                  <a:lnTo>
                    <a:pt x="1817369" y="76314"/>
                  </a:lnTo>
                  <a:lnTo>
                    <a:pt x="1811373" y="46607"/>
                  </a:lnTo>
                  <a:lnTo>
                    <a:pt x="1795017" y="22350"/>
                  </a:lnTo>
                  <a:lnTo>
                    <a:pt x="1770757" y="5996"/>
                  </a:lnTo>
                  <a:lnTo>
                    <a:pt x="174104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187315" y="6132068"/>
              <a:ext cx="1817370" cy="458470"/>
            </a:xfrm>
            <a:custGeom>
              <a:avLst/>
              <a:gdLst/>
              <a:ahLst/>
              <a:cxnLst/>
              <a:rect l="l" t="t" r="r" b="b"/>
              <a:pathLst>
                <a:path w="1817370" h="458470">
                  <a:moveTo>
                    <a:pt x="0" y="76314"/>
                  </a:moveTo>
                  <a:lnTo>
                    <a:pt x="5996" y="46607"/>
                  </a:lnTo>
                  <a:lnTo>
                    <a:pt x="22351" y="22350"/>
                  </a:lnTo>
                  <a:lnTo>
                    <a:pt x="46612" y="5996"/>
                  </a:lnTo>
                  <a:lnTo>
                    <a:pt x="76326" y="0"/>
                  </a:lnTo>
                  <a:lnTo>
                    <a:pt x="1741042" y="0"/>
                  </a:lnTo>
                  <a:lnTo>
                    <a:pt x="1770757" y="5996"/>
                  </a:lnTo>
                  <a:lnTo>
                    <a:pt x="1795017" y="22350"/>
                  </a:lnTo>
                  <a:lnTo>
                    <a:pt x="1811373" y="46607"/>
                  </a:lnTo>
                  <a:lnTo>
                    <a:pt x="1817369" y="76314"/>
                  </a:lnTo>
                  <a:lnTo>
                    <a:pt x="1817369" y="381584"/>
                  </a:lnTo>
                  <a:lnTo>
                    <a:pt x="1811373" y="411292"/>
                  </a:lnTo>
                  <a:lnTo>
                    <a:pt x="1795017" y="435554"/>
                  </a:lnTo>
                  <a:lnTo>
                    <a:pt x="1770757" y="451912"/>
                  </a:lnTo>
                  <a:lnTo>
                    <a:pt x="1741042" y="457911"/>
                  </a:lnTo>
                  <a:lnTo>
                    <a:pt x="76326" y="457911"/>
                  </a:lnTo>
                  <a:lnTo>
                    <a:pt x="46612" y="451912"/>
                  </a:lnTo>
                  <a:lnTo>
                    <a:pt x="22352" y="435554"/>
                  </a:lnTo>
                  <a:lnTo>
                    <a:pt x="5996" y="411292"/>
                  </a:lnTo>
                  <a:lnTo>
                    <a:pt x="0" y="381584"/>
                  </a:lnTo>
                  <a:lnTo>
                    <a:pt x="0" y="76314"/>
                  </a:lnTo>
                  <a:close/>
                </a:path>
              </a:pathLst>
            </a:custGeom>
            <a:ln w="7620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438902" y="6199123"/>
            <a:ext cx="13150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Calibri"/>
                <a:cs typeface="Calibri"/>
              </a:rPr>
              <a:t>Зачисление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981700" y="5742978"/>
            <a:ext cx="228600" cy="389255"/>
          </a:xfrm>
          <a:custGeom>
            <a:avLst/>
            <a:gdLst/>
            <a:ahLst/>
            <a:cxnLst/>
            <a:rect l="l" t="t" r="r" b="b"/>
            <a:pathLst>
              <a:path w="228600" h="389254">
                <a:moveTo>
                  <a:pt x="76200" y="160477"/>
                </a:moveTo>
                <a:lnTo>
                  <a:pt x="0" y="160477"/>
                </a:lnTo>
                <a:lnTo>
                  <a:pt x="114300" y="389077"/>
                </a:lnTo>
                <a:lnTo>
                  <a:pt x="209550" y="198577"/>
                </a:lnTo>
                <a:lnTo>
                  <a:pt x="76200" y="198577"/>
                </a:lnTo>
                <a:lnTo>
                  <a:pt x="76200" y="160477"/>
                </a:lnTo>
                <a:close/>
              </a:path>
              <a:path w="228600" h="389254">
                <a:moveTo>
                  <a:pt x="152400" y="0"/>
                </a:moveTo>
                <a:lnTo>
                  <a:pt x="76200" y="0"/>
                </a:lnTo>
                <a:lnTo>
                  <a:pt x="76200" y="198577"/>
                </a:lnTo>
                <a:lnTo>
                  <a:pt x="152400" y="198577"/>
                </a:lnTo>
                <a:lnTo>
                  <a:pt x="152400" y="0"/>
                </a:lnTo>
                <a:close/>
              </a:path>
              <a:path w="228600" h="389254">
                <a:moveTo>
                  <a:pt x="228600" y="160477"/>
                </a:moveTo>
                <a:lnTo>
                  <a:pt x="152400" y="160477"/>
                </a:lnTo>
                <a:lnTo>
                  <a:pt x="152400" y="198577"/>
                </a:lnTo>
                <a:lnTo>
                  <a:pt x="209550" y="198577"/>
                </a:lnTo>
                <a:lnTo>
                  <a:pt x="228600" y="160477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7140702" y="644270"/>
            <a:ext cx="3999865" cy="5284470"/>
            <a:chOff x="7140702" y="644270"/>
            <a:chExt cx="3999865" cy="5284470"/>
          </a:xfrm>
        </p:grpSpPr>
        <p:sp>
          <p:nvSpPr>
            <p:cNvPr id="38" name="object 38"/>
            <p:cNvSpPr/>
            <p:nvPr/>
          </p:nvSpPr>
          <p:spPr>
            <a:xfrm>
              <a:off x="7140702" y="5699709"/>
              <a:ext cx="1102995" cy="228600"/>
            </a:xfrm>
            <a:custGeom>
              <a:avLst/>
              <a:gdLst/>
              <a:ahLst/>
              <a:cxnLst/>
              <a:rect l="l" t="t" r="r" b="b"/>
              <a:pathLst>
                <a:path w="1102995" h="228600">
                  <a:moveTo>
                    <a:pt x="228600" y="0"/>
                  </a:moveTo>
                  <a:lnTo>
                    <a:pt x="0" y="114300"/>
                  </a:lnTo>
                  <a:lnTo>
                    <a:pt x="228600" y="228600"/>
                  </a:lnTo>
                  <a:lnTo>
                    <a:pt x="228600" y="152400"/>
                  </a:lnTo>
                  <a:lnTo>
                    <a:pt x="190500" y="152400"/>
                  </a:lnTo>
                  <a:lnTo>
                    <a:pt x="190500" y="76200"/>
                  </a:lnTo>
                  <a:lnTo>
                    <a:pt x="228600" y="76200"/>
                  </a:lnTo>
                  <a:lnTo>
                    <a:pt x="228600" y="0"/>
                  </a:lnTo>
                  <a:close/>
                </a:path>
                <a:path w="1102995" h="228600">
                  <a:moveTo>
                    <a:pt x="228600" y="76200"/>
                  </a:moveTo>
                  <a:lnTo>
                    <a:pt x="190500" y="76200"/>
                  </a:lnTo>
                  <a:lnTo>
                    <a:pt x="190500" y="152400"/>
                  </a:lnTo>
                  <a:lnTo>
                    <a:pt x="228600" y="152400"/>
                  </a:lnTo>
                  <a:lnTo>
                    <a:pt x="228600" y="76200"/>
                  </a:lnTo>
                  <a:close/>
                </a:path>
                <a:path w="1102995" h="228600">
                  <a:moveTo>
                    <a:pt x="1102868" y="76200"/>
                  </a:moveTo>
                  <a:lnTo>
                    <a:pt x="228600" y="76200"/>
                  </a:lnTo>
                  <a:lnTo>
                    <a:pt x="228600" y="152400"/>
                  </a:lnTo>
                  <a:lnTo>
                    <a:pt x="1102868" y="152400"/>
                  </a:lnTo>
                  <a:lnTo>
                    <a:pt x="1102868" y="7620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253984" y="650620"/>
              <a:ext cx="2880360" cy="1410335"/>
            </a:xfrm>
            <a:custGeom>
              <a:avLst/>
              <a:gdLst/>
              <a:ahLst/>
              <a:cxnLst/>
              <a:rect l="l" t="t" r="r" b="b"/>
              <a:pathLst>
                <a:path w="2880359" h="1410335">
                  <a:moveTo>
                    <a:pt x="2644902" y="0"/>
                  </a:moveTo>
                  <a:lnTo>
                    <a:pt x="234950" y="0"/>
                  </a:lnTo>
                  <a:lnTo>
                    <a:pt x="187589" y="4771"/>
                  </a:lnTo>
                  <a:lnTo>
                    <a:pt x="143482" y="18458"/>
                  </a:lnTo>
                  <a:lnTo>
                    <a:pt x="103571" y="40116"/>
                  </a:lnTo>
                  <a:lnTo>
                    <a:pt x="68802" y="68802"/>
                  </a:lnTo>
                  <a:lnTo>
                    <a:pt x="40116" y="103571"/>
                  </a:lnTo>
                  <a:lnTo>
                    <a:pt x="18458" y="143482"/>
                  </a:lnTo>
                  <a:lnTo>
                    <a:pt x="4771" y="187589"/>
                  </a:lnTo>
                  <a:lnTo>
                    <a:pt x="0" y="234950"/>
                  </a:lnTo>
                  <a:lnTo>
                    <a:pt x="0" y="1175003"/>
                  </a:lnTo>
                  <a:lnTo>
                    <a:pt x="4771" y="1222370"/>
                  </a:lnTo>
                  <a:lnTo>
                    <a:pt x="18458" y="1266491"/>
                  </a:lnTo>
                  <a:lnTo>
                    <a:pt x="40116" y="1306422"/>
                  </a:lnTo>
                  <a:lnTo>
                    <a:pt x="68802" y="1341215"/>
                  </a:lnTo>
                  <a:lnTo>
                    <a:pt x="103571" y="1369924"/>
                  </a:lnTo>
                  <a:lnTo>
                    <a:pt x="143482" y="1391602"/>
                  </a:lnTo>
                  <a:lnTo>
                    <a:pt x="187589" y="1405303"/>
                  </a:lnTo>
                  <a:lnTo>
                    <a:pt x="234950" y="1410080"/>
                  </a:lnTo>
                  <a:lnTo>
                    <a:pt x="2644902" y="1410080"/>
                  </a:lnTo>
                  <a:lnTo>
                    <a:pt x="2692268" y="1405303"/>
                  </a:lnTo>
                  <a:lnTo>
                    <a:pt x="2736389" y="1391602"/>
                  </a:lnTo>
                  <a:lnTo>
                    <a:pt x="2776320" y="1369924"/>
                  </a:lnTo>
                  <a:lnTo>
                    <a:pt x="2811113" y="1341215"/>
                  </a:lnTo>
                  <a:lnTo>
                    <a:pt x="2839822" y="1306422"/>
                  </a:lnTo>
                  <a:lnTo>
                    <a:pt x="2861500" y="1266491"/>
                  </a:lnTo>
                  <a:lnTo>
                    <a:pt x="2875201" y="1222370"/>
                  </a:lnTo>
                  <a:lnTo>
                    <a:pt x="2879979" y="1175003"/>
                  </a:lnTo>
                  <a:lnTo>
                    <a:pt x="2879979" y="234950"/>
                  </a:lnTo>
                  <a:lnTo>
                    <a:pt x="2875201" y="187589"/>
                  </a:lnTo>
                  <a:lnTo>
                    <a:pt x="2861500" y="143482"/>
                  </a:lnTo>
                  <a:lnTo>
                    <a:pt x="2839822" y="103571"/>
                  </a:lnTo>
                  <a:lnTo>
                    <a:pt x="2811113" y="68802"/>
                  </a:lnTo>
                  <a:lnTo>
                    <a:pt x="2776320" y="40116"/>
                  </a:lnTo>
                  <a:lnTo>
                    <a:pt x="2736389" y="18458"/>
                  </a:lnTo>
                  <a:lnTo>
                    <a:pt x="2692268" y="4771"/>
                  </a:lnTo>
                  <a:lnTo>
                    <a:pt x="2644902" y="0"/>
                  </a:lnTo>
                  <a:close/>
                </a:path>
              </a:pathLst>
            </a:custGeom>
            <a:solidFill>
              <a:srgbClr val="F8CA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253984" y="650620"/>
              <a:ext cx="2880360" cy="1410335"/>
            </a:xfrm>
            <a:custGeom>
              <a:avLst/>
              <a:gdLst/>
              <a:ahLst/>
              <a:cxnLst/>
              <a:rect l="l" t="t" r="r" b="b"/>
              <a:pathLst>
                <a:path w="2880359" h="1410335">
                  <a:moveTo>
                    <a:pt x="0" y="234950"/>
                  </a:moveTo>
                  <a:lnTo>
                    <a:pt x="4771" y="187589"/>
                  </a:lnTo>
                  <a:lnTo>
                    <a:pt x="18458" y="143482"/>
                  </a:lnTo>
                  <a:lnTo>
                    <a:pt x="40116" y="103571"/>
                  </a:lnTo>
                  <a:lnTo>
                    <a:pt x="68802" y="68802"/>
                  </a:lnTo>
                  <a:lnTo>
                    <a:pt x="103571" y="40116"/>
                  </a:lnTo>
                  <a:lnTo>
                    <a:pt x="143482" y="18458"/>
                  </a:lnTo>
                  <a:lnTo>
                    <a:pt x="187589" y="4771"/>
                  </a:lnTo>
                  <a:lnTo>
                    <a:pt x="234950" y="0"/>
                  </a:lnTo>
                  <a:lnTo>
                    <a:pt x="2644902" y="0"/>
                  </a:lnTo>
                  <a:lnTo>
                    <a:pt x="2692268" y="4771"/>
                  </a:lnTo>
                  <a:lnTo>
                    <a:pt x="2736389" y="18458"/>
                  </a:lnTo>
                  <a:lnTo>
                    <a:pt x="2776320" y="40116"/>
                  </a:lnTo>
                  <a:lnTo>
                    <a:pt x="2811113" y="68802"/>
                  </a:lnTo>
                  <a:lnTo>
                    <a:pt x="2839822" y="103571"/>
                  </a:lnTo>
                  <a:lnTo>
                    <a:pt x="2861500" y="143482"/>
                  </a:lnTo>
                  <a:lnTo>
                    <a:pt x="2875201" y="187589"/>
                  </a:lnTo>
                  <a:lnTo>
                    <a:pt x="2879979" y="234950"/>
                  </a:lnTo>
                  <a:lnTo>
                    <a:pt x="2879979" y="1175003"/>
                  </a:lnTo>
                  <a:lnTo>
                    <a:pt x="2875201" y="1222370"/>
                  </a:lnTo>
                  <a:lnTo>
                    <a:pt x="2861500" y="1266491"/>
                  </a:lnTo>
                  <a:lnTo>
                    <a:pt x="2839822" y="1306422"/>
                  </a:lnTo>
                  <a:lnTo>
                    <a:pt x="2811113" y="1341215"/>
                  </a:lnTo>
                  <a:lnTo>
                    <a:pt x="2776320" y="1369924"/>
                  </a:lnTo>
                  <a:lnTo>
                    <a:pt x="2736389" y="1391602"/>
                  </a:lnTo>
                  <a:lnTo>
                    <a:pt x="2692268" y="1405303"/>
                  </a:lnTo>
                  <a:lnTo>
                    <a:pt x="2644902" y="1410080"/>
                  </a:lnTo>
                  <a:lnTo>
                    <a:pt x="234950" y="1410080"/>
                  </a:lnTo>
                  <a:lnTo>
                    <a:pt x="187589" y="1405303"/>
                  </a:lnTo>
                  <a:lnTo>
                    <a:pt x="143482" y="1391602"/>
                  </a:lnTo>
                  <a:lnTo>
                    <a:pt x="103571" y="1369924"/>
                  </a:lnTo>
                  <a:lnTo>
                    <a:pt x="68802" y="1341215"/>
                  </a:lnTo>
                  <a:lnTo>
                    <a:pt x="40116" y="1306422"/>
                  </a:lnTo>
                  <a:lnTo>
                    <a:pt x="18458" y="1266491"/>
                  </a:lnTo>
                  <a:lnTo>
                    <a:pt x="4771" y="1222370"/>
                  </a:lnTo>
                  <a:lnTo>
                    <a:pt x="0" y="1175003"/>
                  </a:lnTo>
                  <a:lnTo>
                    <a:pt x="0" y="23495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2356357" y="2043429"/>
            <a:ext cx="2699385" cy="3884929"/>
            <a:chOff x="2356357" y="2043429"/>
            <a:chExt cx="2699385" cy="3884929"/>
          </a:xfrm>
        </p:grpSpPr>
        <p:sp>
          <p:nvSpPr>
            <p:cNvPr id="42" name="object 42"/>
            <p:cNvSpPr/>
            <p:nvPr/>
          </p:nvSpPr>
          <p:spPr>
            <a:xfrm>
              <a:off x="3938904" y="5699709"/>
              <a:ext cx="1116965" cy="228600"/>
            </a:xfrm>
            <a:custGeom>
              <a:avLst/>
              <a:gdLst/>
              <a:ahLst/>
              <a:cxnLst/>
              <a:rect l="l" t="t" r="r" b="b"/>
              <a:pathLst>
                <a:path w="1116964" h="228600">
                  <a:moveTo>
                    <a:pt x="888111" y="0"/>
                  </a:moveTo>
                  <a:lnTo>
                    <a:pt x="888111" y="228600"/>
                  </a:lnTo>
                  <a:lnTo>
                    <a:pt x="1040511" y="152400"/>
                  </a:lnTo>
                  <a:lnTo>
                    <a:pt x="926211" y="152400"/>
                  </a:lnTo>
                  <a:lnTo>
                    <a:pt x="926211" y="76200"/>
                  </a:lnTo>
                  <a:lnTo>
                    <a:pt x="1040511" y="76200"/>
                  </a:lnTo>
                  <a:lnTo>
                    <a:pt x="888111" y="0"/>
                  </a:lnTo>
                  <a:close/>
                </a:path>
                <a:path w="1116964" h="228600">
                  <a:moveTo>
                    <a:pt x="888111" y="76200"/>
                  </a:moveTo>
                  <a:lnTo>
                    <a:pt x="0" y="76200"/>
                  </a:lnTo>
                  <a:lnTo>
                    <a:pt x="0" y="152400"/>
                  </a:lnTo>
                  <a:lnTo>
                    <a:pt x="888111" y="152400"/>
                  </a:lnTo>
                  <a:lnTo>
                    <a:pt x="888111" y="76200"/>
                  </a:lnTo>
                  <a:close/>
                </a:path>
                <a:path w="1116964" h="228600">
                  <a:moveTo>
                    <a:pt x="1040511" y="76200"/>
                  </a:moveTo>
                  <a:lnTo>
                    <a:pt x="926211" y="76200"/>
                  </a:lnTo>
                  <a:lnTo>
                    <a:pt x="926211" y="152400"/>
                  </a:lnTo>
                  <a:lnTo>
                    <a:pt x="1040511" y="152400"/>
                  </a:lnTo>
                  <a:lnTo>
                    <a:pt x="1116711" y="114300"/>
                  </a:lnTo>
                  <a:lnTo>
                    <a:pt x="1040511" y="7620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356358" y="2043429"/>
              <a:ext cx="302260" cy="3384550"/>
            </a:xfrm>
            <a:custGeom>
              <a:avLst/>
              <a:gdLst/>
              <a:ahLst/>
              <a:cxnLst/>
              <a:rect l="l" t="t" r="r" b="b"/>
              <a:pathLst>
                <a:path w="302260" h="3384550">
                  <a:moveTo>
                    <a:pt x="293751" y="99060"/>
                  </a:moveTo>
                  <a:lnTo>
                    <a:pt x="193802" y="99060"/>
                  </a:lnTo>
                  <a:lnTo>
                    <a:pt x="193802" y="0"/>
                  </a:lnTo>
                  <a:lnTo>
                    <a:pt x="99822" y="0"/>
                  </a:lnTo>
                  <a:lnTo>
                    <a:pt x="99822" y="99060"/>
                  </a:lnTo>
                  <a:lnTo>
                    <a:pt x="0" y="99060"/>
                  </a:lnTo>
                  <a:lnTo>
                    <a:pt x="0" y="193040"/>
                  </a:lnTo>
                  <a:lnTo>
                    <a:pt x="99822" y="193040"/>
                  </a:lnTo>
                  <a:lnTo>
                    <a:pt x="99822" y="293370"/>
                  </a:lnTo>
                  <a:lnTo>
                    <a:pt x="193802" y="293370"/>
                  </a:lnTo>
                  <a:lnTo>
                    <a:pt x="193802" y="193040"/>
                  </a:lnTo>
                  <a:lnTo>
                    <a:pt x="293751" y="193040"/>
                  </a:lnTo>
                  <a:lnTo>
                    <a:pt x="293751" y="99060"/>
                  </a:lnTo>
                  <a:close/>
                </a:path>
                <a:path w="302260" h="3384550">
                  <a:moveTo>
                    <a:pt x="302133" y="3190240"/>
                  </a:moveTo>
                  <a:lnTo>
                    <a:pt x="202184" y="3190240"/>
                  </a:lnTo>
                  <a:lnTo>
                    <a:pt x="202184" y="3091180"/>
                  </a:lnTo>
                  <a:lnTo>
                    <a:pt x="108204" y="3091180"/>
                  </a:lnTo>
                  <a:lnTo>
                    <a:pt x="108204" y="3190240"/>
                  </a:lnTo>
                  <a:lnTo>
                    <a:pt x="8382" y="3190240"/>
                  </a:lnTo>
                  <a:lnTo>
                    <a:pt x="8382" y="3284220"/>
                  </a:lnTo>
                  <a:lnTo>
                    <a:pt x="108204" y="3284220"/>
                  </a:lnTo>
                  <a:lnTo>
                    <a:pt x="108204" y="3384550"/>
                  </a:lnTo>
                  <a:lnTo>
                    <a:pt x="202184" y="3384550"/>
                  </a:lnTo>
                  <a:lnTo>
                    <a:pt x="202184" y="3284220"/>
                  </a:lnTo>
                  <a:lnTo>
                    <a:pt x="302133" y="3284220"/>
                  </a:lnTo>
                  <a:lnTo>
                    <a:pt x="302133" y="3190240"/>
                  </a:lnTo>
                  <a:close/>
                </a:path>
                <a:path w="302260" h="3384550">
                  <a:moveTo>
                    <a:pt x="302133" y="1649730"/>
                  </a:moveTo>
                  <a:lnTo>
                    <a:pt x="202184" y="1649730"/>
                  </a:lnTo>
                  <a:lnTo>
                    <a:pt x="202184" y="1549400"/>
                  </a:lnTo>
                  <a:lnTo>
                    <a:pt x="108204" y="1549400"/>
                  </a:lnTo>
                  <a:lnTo>
                    <a:pt x="108204" y="1649730"/>
                  </a:lnTo>
                  <a:lnTo>
                    <a:pt x="8382" y="1649730"/>
                  </a:lnTo>
                  <a:lnTo>
                    <a:pt x="8382" y="1743710"/>
                  </a:lnTo>
                  <a:lnTo>
                    <a:pt x="108204" y="1743710"/>
                  </a:lnTo>
                  <a:lnTo>
                    <a:pt x="108204" y="1844040"/>
                  </a:lnTo>
                  <a:lnTo>
                    <a:pt x="202184" y="1844040"/>
                  </a:lnTo>
                  <a:lnTo>
                    <a:pt x="202184" y="1743710"/>
                  </a:lnTo>
                  <a:lnTo>
                    <a:pt x="302133" y="1743710"/>
                  </a:lnTo>
                  <a:lnTo>
                    <a:pt x="302133" y="164973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8333613" y="730072"/>
            <a:ext cx="2650490" cy="1163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ОБУЧАЮЩИЙСЯ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1000" spc="-25" dirty="0">
                <a:latin typeface="Microsoft Sans Serif"/>
                <a:cs typeface="Microsoft Sans Serif"/>
              </a:rPr>
              <a:t>Документ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удостоверяющий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личность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гражданина</a:t>
            </a:r>
            <a:r>
              <a:rPr sz="1000" b="1" spc="-6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иностранного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государства</a:t>
            </a:r>
            <a:endParaRPr sz="10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buChar char="•"/>
              <a:tabLst>
                <a:tab pos="18478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паспорт</a:t>
            </a:r>
            <a:endParaRPr sz="1000">
              <a:latin typeface="Microsoft Sans Serif"/>
              <a:cs typeface="Microsoft Sans Serif"/>
            </a:endParaRPr>
          </a:p>
          <a:p>
            <a:pPr marL="184785" indent="-172085">
              <a:lnSpc>
                <a:spcPts val="1200"/>
              </a:lnSpc>
              <a:buFont typeface="Microsoft Sans Serif"/>
              <a:buChar char="•"/>
              <a:tabLst>
                <a:tab pos="184785" algn="l"/>
              </a:tabLst>
            </a:pPr>
            <a:r>
              <a:rPr sz="1000" b="1" dirty="0">
                <a:latin typeface="Arial"/>
                <a:cs typeface="Arial"/>
              </a:rPr>
              <a:t>свидетельство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о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рождении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60"/>
              </a:lnSpc>
            </a:pPr>
            <a:r>
              <a:rPr sz="1050" b="1" dirty="0">
                <a:solidFill>
                  <a:srgbClr val="FF0000"/>
                </a:solidFill>
                <a:latin typeface="Arial"/>
                <a:cs typeface="Arial"/>
              </a:rPr>
              <a:t>с</a:t>
            </a:r>
            <a:r>
              <a:rPr sz="105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FF0000"/>
                </a:solidFill>
                <a:latin typeface="Arial"/>
                <a:cs typeface="Arial"/>
              </a:rPr>
              <a:t>переводом,</a:t>
            </a:r>
            <a:r>
              <a:rPr sz="105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FF0000"/>
                </a:solidFill>
                <a:latin typeface="Arial"/>
                <a:cs typeface="Arial"/>
              </a:rPr>
              <a:t>заверенным</a:t>
            </a:r>
            <a:r>
              <a:rPr sz="105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FF0000"/>
                </a:solidFill>
                <a:latin typeface="Arial"/>
                <a:cs typeface="Arial"/>
              </a:rPr>
              <a:t>нотариусом!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8266303" y="3631184"/>
            <a:ext cx="2893060" cy="1334135"/>
            <a:chOff x="8266303" y="3631184"/>
            <a:chExt cx="2893060" cy="1334135"/>
          </a:xfrm>
        </p:grpSpPr>
        <p:sp>
          <p:nvSpPr>
            <p:cNvPr id="46" name="object 46"/>
            <p:cNvSpPr/>
            <p:nvPr/>
          </p:nvSpPr>
          <p:spPr>
            <a:xfrm>
              <a:off x="8272653" y="3637534"/>
              <a:ext cx="2880360" cy="1321435"/>
            </a:xfrm>
            <a:custGeom>
              <a:avLst/>
              <a:gdLst/>
              <a:ahLst/>
              <a:cxnLst/>
              <a:rect l="l" t="t" r="r" b="b"/>
              <a:pathLst>
                <a:path w="2880359" h="1321435">
                  <a:moveTo>
                    <a:pt x="2659761" y="0"/>
                  </a:moveTo>
                  <a:lnTo>
                    <a:pt x="220218" y="0"/>
                  </a:lnTo>
                  <a:lnTo>
                    <a:pt x="175824" y="4472"/>
                  </a:lnTo>
                  <a:lnTo>
                    <a:pt x="134481" y="17299"/>
                  </a:lnTo>
                  <a:lnTo>
                    <a:pt x="97073" y="37598"/>
                  </a:lnTo>
                  <a:lnTo>
                    <a:pt x="64484" y="64484"/>
                  </a:lnTo>
                  <a:lnTo>
                    <a:pt x="37598" y="97073"/>
                  </a:lnTo>
                  <a:lnTo>
                    <a:pt x="17299" y="134481"/>
                  </a:lnTo>
                  <a:lnTo>
                    <a:pt x="4472" y="175824"/>
                  </a:lnTo>
                  <a:lnTo>
                    <a:pt x="0" y="220218"/>
                  </a:lnTo>
                  <a:lnTo>
                    <a:pt x="0" y="1101217"/>
                  </a:lnTo>
                  <a:lnTo>
                    <a:pt x="4472" y="1145610"/>
                  </a:lnTo>
                  <a:lnTo>
                    <a:pt x="17299" y="1186953"/>
                  </a:lnTo>
                  <a:lnTo>
                    <a:pt x="37598" y="1224361"/>
                  </a:lnTo>
                  <a:lnTo>
                    <a:pt x="64484" y="1256950"/>
                  </a:lnTo>
                  <a:lnTo>
                    <a:pt x="97073" y="1283836"/>
                  </a:lnTo>
                  <a:lnTo>
                    <a:pt x="134481" y="1304135"/>
                  </a:lnTo>
                  <a:lnTo>
                    <a:pt x="175824" y="1316962"/>
                  </a:lnTo>
                  <a:lnTo>
                    <a:pt x="220218" y="1321435"/>
                  </a:lnTo>
                  <a:lnTo>
                    <a:pt x="2659761" y="1321435"/>
                  </a:lnTo>
                  <a:lnTo>
                    <a:pt x="2704118" y="1316962"/>
                  </a:lnTo>
                  <a:lnTo>
                    <a:pt x="2745444" y="1304135"/>
                  </a:lnTo>
                  <a:lnTo>
                    <a:pt x="2782850" y="1283836"/>
                  </a:lnTo>
                  <a:lnTo>
                    <a:pt x="2815447" y="1256950"/>
                  </a:lnTo>
                  <a:lnTo>
                    <a:pt x="2842347" y="1224361"/>
                  </a:lnTo>
                  <a:lnTo>
                    <a:pt x="2862661" y="1186953"/>
                  </a:lnTo>
                  <a:lnTo>
                    <a:pt x="2875501" y="1145610"/>
                  </a:lnTo>
                  <a:lnTo>
                    <a:pt x="2879979" y="1101217"/>
                  </a:lnTo>
                  <a:lnTo>
                    <a:pt x="2879979" y="220218"/>
                  </a:lnTo>
                  <a:lnTo>
                    <a:pt x="2875501" y="175824"/>
                  </a:lnTo>
                  <a:lnTo>
                    <a:pt x="2862661" y="134481"/>
                  </a:lnTo>
                  <a:lnTo>
                    <a:pt x="2842347" y="97073"/>
                  </a:lnTo>
                  <a:lnTo>
                    <a:pt x="2815447" y="64484"/>
                  </a:lnTo>
                  <a:lnTo>
                    <a:pt x="2782850" y="37598"/>
                  </a:lnTo>
                  <a:lnTo>
                    <a:pt x="2745444" y="17299"/>
                  </a:lnTo>
                  <a:lnTo>
                    <a:pt x="2704118" y="4472"/>
                  </a:lnTo>
                  <a:lnTo>
                    <a:pt x="2659761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272653" y="3637534"/>
              <a:ext cx="2880360" cy="1321435"/>
            </a:xfrm>
            <a:custGeom>
              <a:avLst/>
              <a:gdLst/>
              <a:ahLst/>
              <a:cxnLst/>
              <a:rect l="l" t="t" r="r" b="b"/>
              <a:pathLst>
                <a:path w="2880359" h="1321435">
                  <a:moveTo>
                    <a:pt x="0" y="220218"/>
                  </a:moveTo>
                  <a:lnTo>
                    <a:pt x="4472" y="175824"/>
                  </a:lnTo>
                  <a:lnTo>
                    <a:pt x="17299" y="134481"/>
                  </a:lnTo>
                  <a:lnTo>
                    <a:pt x="37598" y="97073"/>
                  </a:lnTo>
                  <a:lnTo>
                    <a:pt x="64484" y="64484"/>
                  </a:lnTo>
                  <a:lnTo>
                    <a:pt x="97073" y="37598"/>
                  </a:lnTo>
                  <a:lnTo>
                    <a:pt x="134481" y="17299"/>
                  </a:lnTo>
                  <a:lnTo>
                    <a:pt x="175824" y="4472"/>
                  </a:lnTo>
                  <a:lnTo>
                    <a:pt x="220218" y="0"/>
                  </a:lnTo>
                  <a:lnTo>
                    <a:pt x="2659761" y="0"/>
                  </a:lnTo>
                  <a:lnTo>
                    <a:pt x="2704118" y="4472"/>
                  </a:lnTo>
                  <a:lnTo>
                    <a:pt x="2745444" y="17299"/>
                  </a:lnTo>
                  <a:lnTo>
                    <a:pt x="2782850" y="37598"/>
                  </a:lnTo>
                  <a:lnTo>
                    <a:pt x="2815447" y="64484"/>
                  </a:lnTo>
                  <a:lnTo>
                    <a:pt x="2842347" y="97073"/>
                  </a:lnTo>
                  <a:lnTo>
                    <a:pt x="2862661" y="134481"/>
                  </a:lnTo>
                  <a:lnTo>
                    <a:pt x="2875501" y="175824"/>
                  </a:lnTo>
                  <a:lnTo>
                    <a:pt x="2879979" y="220218"/>
                  </a:lnTo>
                  <a:lnTo>
                    <a:pt x="2879979" y="1101217"/>
                  </a:lnTo>
                  <a:lnTo>
                    <a:pt x="2875501" y="1145610"/>
                  </a:lnTo>
                  <a:lnTo>
                    <a:pt x="2862661" y="1186953"/>
                  </a:lnTo>
                  <a:lnTo>
                    <a:pt x="2842347" y="1224361"/>
                  </a:lnTo>
                  <a:lnTo>
                    <a:pt x="2815447" y="1256950"/>
                  </a:lnTo>
                  <a:lnTo>
                    <a:pt x="2782850" y="1283836"/>
                  </a:lnTo>
                  <a:lnTo>
                    <a:pt x="2745444" y="1304135"/>
                  </a:lnTo>
                  <a:lnTo>
                    <a:pt x="2704118" y="1316962"/>
                  </a:lnTo>
                  <a:lnTo>
                    <a:pt x="2659761" y="1321435"/>
                  </a:lnTo>
                  <a:lnTo>
                    <a:pt x="220218" y="1321435"/>
                  </a:lnTo>
                  <a:lnTo>
                    <a:pt x="175824" y="1316962"/>
                  </a:lnTo>
                  <a:lnTo>
                    <a:pt x="134481" y="1304135"/>
                  </a:lnTo>
                  <a:lnTo>
                    <a:pt x="97073" y="1283836"/>
                  </a:lnTo>
                  <a:lnTo>
                    <a:pt x="64484" y="1256950"/>
                  </a:lnTo>
                  <a:lnTo>
                    <a:pt x="37598" y="1224361"/>
                  </a:lnTo>
                  <a:lnTo>
                    <a:pt x="17299" y="1186953"/>
                  </a:lnTo>
                  <a:lnTo>
                    <a:pt x="4472" y="1145610"/>
                  </a:lnTo>
                  <a:lnTo>
                    <a:pt x="0" y="1101217"/>
                  </a:lnTo>
                  <a:lnTo>
                    <a:pt x="0" y="2202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8532368" y="3731514"/>
            <a:ext cx="24371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ДОКУМЕНТЫ,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spc="-10" dirty="0">
                <a:latin typeface="Arial"/>
                <a:cs typeface="Arial"/>
              </a:rPr>
              <a:t>ПОДТВЕРЖДАЮЩИЕ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РОДСТВО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352535" y="4281932"/>
            <a:ext cx="251079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95"/>
              </a:spcBef>
              <a:buChar char="•"/>
              <a:tabLst>
                <a:tab pos="18478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св-</a:t>
            </a:r>
            <a:r>
              <a:rPr sz="1000" dirty="0">
                <a:latin typeface="Microsoft Sans Serif"/>
                <a:cs typeface="Microsoft Sans Serif"/>
              </a:rPr>
              <a:t>во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браке,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разводе,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смене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ФИО,</a:t>
            </a:r>
            <a:endParaRPr sz="1000">
              <a:latin typeface="Microsoft Sans Serif"/>
              <a:cs typeface="Microsoft Sans Serif"/>
            </a:endParaRPr>
          </a:p>
          <a:p>
            <a:pPr marL="184785" indent="-172085">
              <a:lnSpc>
                <a:spcPct val="100000"/>
              </a:lnSpc>
              <a:buChar char="•"/>
              <a:tabLst>
                <a:tab pos="18478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оформленное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опекунство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с</a:t>
            </a:r>
            <a:r>
              <a:rPr sz="10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переводом,</a:t>
            </a:r>
            <a:r>
              <a:rPr sz="10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заверенным</a:t>
            </a:r>
            <a:r>
              <a:rPr sz="10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FF0000"/>
                </a:solidFill>
                <a:latin typeface="Arial"/>
                <a:cs typeface="Arial"/>
              </a:rPr>
              <a:t>нотариусом!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8267827" y="5089016"/>
            <a:ext cx="2893060" cy="1633220"/>
            <a:chOff x="8267827" y="5089016"/>
            <a:chExt cx="2893060" cy="1633220"/>
          </a:xfrm>
        </p:grpSpPr>
        <p:sp>
          <p:nvSpPr>
            <p:cNvPr id="51" name="object 51"/>
            <p:cNvSpPr/>
            <p:nvPr/>
          </p:nvSpPr>
          <p:spPr>
            <a:xfrm>
              <a:off x="8274177" y="5095366"/>
              <a:ext cx="2880360" cy="1620520"/>
            </a:xfrm>
            <a:custGeom>
              <a:avLst/>
              <a:gdLst/>
              <a:ahLst/>
              <a:cxnLst/>
              <a:rect l="l" t="t" r="r" b="b"/>
              <a:pathLst>
                <a:path w="2880359" h="1620520">
                  <a:moveTo>
                    <a:pt x="2609977" y="0"/>
                  </a:moveTo>
                  <a:lnTo>
                    <a:pt x="270001" y="0"/>
                  </a:lnTo>
                  <a:lnTo>
                    <a:pt x="221440" y="4350"/>
                  </a:lnTo>
                  <a:lnTo>
                    <a:pt x="175746" y="16894"/>
                  </a:lnTo>
                  <a:lnTo>
                    <a:pt x="133679" y="36867"/>
                  </a:lnTo>
                  <a:lnTo>
                    <a:pt x="95999" y="63507"/>
                  </a:lnTo>
                  <a:lnTo>
                    <a:pt x="63465" y="96051"/>
                  </a:lnTo>
                  <a:lnTo>
                    <a:pt x="36839" y="133735"/>
                  </a:lnTo>
                  <a:lnTo>
                    <a:pt x="16879" y="175797"/>
                  </a:lnTo>
                  <a:lnTo>
                    <a:pt x="4346" y="221474"/>
                  </a:lnTo>
                  <a:lnTo>
                    <a:pt x="0" y="270001"/>
                  </a:lnTo>
                  <a:lnTo>
                    <a:pt x="0" y="1350009"/>
                  </a:lnTo>
                  <a:lnTo>
                    <a:pt x="4346" y="1398544"/>
                  </a:lnTo>
                  <a:lnTo>
                    <a:pt x="16879" y="1444224"/>
                  </a:lnTo>
                  <a:lnTo>
                    <a:pt x="36839" y="1486287"/>
                  </a:lnTo>
                  <a:lnTo>
                    <a:pt x="63465" y="1523971"/>
                  </a:lnTo>
                  <a:lnTo>
                    <a:pt x="95999" y="1556512"/>
                  </a:lnTo>
                  <a:lnTo>
                    <a:pt x="133679" y="1583150"/>
                  </a:lnTo>
                  <a:lnTo>
                    <a:pt x="175746" y="1603120"/>
                  </a:lnTo>
                  <a:lnTo>
                    <a:pt x="221440" y="1615662"/>
                  </a:lnTo>
                  <a:lnTo>
                    <a:pt x="270001" y="1620011"/>
                  </a:lnTo>
                  <a:lnTo>
                    <a:pt x="2609977" y="1620011"/>
                  </a:lnTo>
                  <a:lnTo>
                    <a:pt x="2658504" y="1615662"/>
                  </a:lnTo>
                  <a:lnTo>
                    <a:pt x="2704181" y="1603120"/>
                  </a:lnTo>
                  <a:lnTo>
                    <a:pt x="2746243" y="1583150"/>
                  </a:lnTo>
                  <a:lnTo>
                    <a:pt x="2783927" y="1556512"/>
                  </a:lnTo>
                  <a:lnTo>
                    <a:pt x="2816471" y="1523971"/>
                  </a:lnTo>
                  <a:lnTo>
                    <a:pt x="2843111" y="1486287"/>
                  </a:lnTo>
                  <a:lnTo>
                    <a:pt x="2863084" y="1444224"/>
                  </a:lnTo>
                  <a:lnTo>
                    <a:pt x="2875628" y="1398544"/>
                  </a:lnTo>
                  <a:lnTo>
                    <a:pt x="2879979" y="1350009"/>
                  </a:lnTo>
                  <a:lnTo>
                    <a:pt x="2879979" y="270001"/>
                  </a:lnTo>
                  <a:lnTo>
                    <a:pt x="2875628" y="221474"/>
                  </a:lnTo>
                  <a:lnTo>
                    <a:pt x="2863084" y="175797"/>
                  </a:lnTo>
                  <a:lnTo>
                    <a:pt x="2843111" y="133735"/>
                  </a:lnTo>
                  <a:lnTo>
                    <a:pt x="2816471" y="96051"/>
                  </a:lnTo>
                  <a:lnTo>
                    <a:pt x="2783927" y="63507"/>
                  </a:lnTo>
                  <a:lnTo>
                    <a:pt x="2746243" y="36867"/>
                  </a:lnTo>
                  <a:lnTo>
                    <a:pt x="2704181" y="16894"/>
                  </a:lnTo>
                  <a:lnTo>
                    <a:pt x="2658504" y="4350"/>
                  </a:lnTo>
                  <a:lnTo>
                    <a:pt x="260997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274177" y="5095366"/>
              <a:ext cx="2880360" cy="1620520"/>
            </a:xfrm>
            <a:custGeom>
              <a:avLst/>
              <a:gdLst/>
              <a:ahLst/>
              <a:cxnLst/>
              <a:rect l="l" t="t" r="r" b="b"/>
              <a:pathLst>
                <a:path w="2880359" h="1620520">
                  <a:moveTo>
                    <a:pt x="0" y="270001"/>
                  </a:moveTo>
                  <a:lnTo>
                    <a:pt x="4346" y="221474"/>
                  </a:lnTo>
                  <a:lnTo>
                    <a:pt x="16879" y="175797"/>
                  </a:lnTo>
                  <a:lnTo>
                    <a:pt x="36839" y="133735"/>
                  </a:lnTo>
                  <a:lnTo>
                    <a:pt x="63465" y="96051"/>
                  </a:lnTo>
                  <a:lnTo>
                    <a:pt x="95999" y="63507"/>
                  </a:lnTo>
                  <a:lnTo>
                    <a:pt x="133679" y="36867"/>
                  </a:lnTo>
                  <a:lnTo>
                    <a:pt x="175746" y="16894"/>
                  </a:lnTo>
                  <a:lnTo>
                    <a:pt x="221440" y="4350"/>
                  </a:lnTo>
                  <a:lnTo>
                    <a:pt x="270001" y="0"/>
                  </a:lnTo>
                  <a:lnTo>
                    <a:pt x="2609977" y="0"/>
                  </a:lnTo>
                  <a:lnTo>
                    <a:pt x="2658504" y="4350"/>
                  </a:lnTo>
                  <a:lnTo>
                    <a:pt x="2704181" y="16894"/>
                  </a:lnTo>
                  <a:lnTo>
                    <a:pt x="2746243" y="36867"/>
                  </a:lnTo>
                  <a:lnTo>
                    <a:pt x="2783927" y="63507"/>
                  </a:lnTo>
                  <a:lnTo>
                    <a:pt x="2816471" y="96051"/>
                  </a:lnTo>
                  <a:lnTo>
                    <a:pt x="2843111" y="133735"/>
                  </a:lnTo>
                  <a:lnTo>
                    <a:pt x="2863084" y="175797"/>
                  </a:lnTo>
                  <a:lnTo>
                    <a:pt x="2875628" y="221474"/>
                  </a:lnTo>
                  <a:lnTo>
                    <a:pt x="2879979" y="270001"/>
                  </a:lnTo>
                  <a:lnTo>
                    <a:pt x="2879979" y="1350009"/>
                  </a:lnTo>
                  <a:lnTo>
                    <a:pt x="2875628" y="1398544"/>
                  </a:lnTo>
                  <a:lnTo>
                    <a:pt x="2863084" y="1444224"/>
                  </a:lnTo>
                  <a:lnTo>
                    <a:pt x="2843111" y="1486287"/>
                  </a:lnTo>
                  <a:lnTo>
                    <a:pt x="2816471" y="1523971"/>
                  </a:lnTo>
                  <a:lnTo>
                    <a:pt x="2783927" y="1556512"/>
                  </a:lnTo>
                  <a:lnTo>
                    <a:pt x="2746243" y="1583150"/>
                  </a:lnTo>
                  <a:lnTo>
                    <a:pt x="2704181" y="1603120"/>
                  </a:lnTo>
                  <a:lnTo>
                    <a:pt x="2658504" y="1615662"/>
                  </a:lnTo>
                  <a:lnTo>
                    <a:pt x="2609977" y="1620011"/>
                  </a:lnTo>
                  <a:lnTo>
                    <a:pt x="270001" y="1620011"/>
                  </a:lnTo>
                  <a:lnTo>
                    <a:pt x="221440" y="1615662"/>
                  </a:lnTo>
                  <a:lnTo>
                    <a:pt x="175746" y="1603120"/>
                  </a:lnTo>
                  <a:lnTo>
                    <a:pt x="133679" y="1583150"/>
                  </a:lnTo>
                  <a:lnTo>
                    <a:pt x="95999" y="1556512"/>
                  </a:lnTo>
                  <a:lnTo>
                    <a:pt x="63465" y="1523971"/>
                  </a:lnTo>
                  <a:lnTo>
                    <a:pt x="36839" y="1486287"/>
                  </a:lnTo>
                  <a:lnTo>
                    <a:pt x="16879" y="1444224"/>
                  </a:lnTo>
                  <a:lnTo>
                    <a:pt x="4346" y="1398544"/>
                  </a:lnTo>
                  <a:lnTo>
                    <a:pt x="0" y="1350009"/>
                  </a:lnTo>
                  <a:lnTo>
                    <a:pt x="0" y="270001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8368410" y="5242686"/>
            <a:ext cx="2721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 marR="5080" indent="-16764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ДОКУМЕНТЫ,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ПОДТВЕРЖДАЮЩИЕ </a:t>
            </a:r>
            <a:r>
              <a:rPr sz="1200" b="1" spc="-25" dirty="0">
                <a:latin typeface="Arial"/>
                <a:cs typeface="Arial"/>
              </a:rPr>
              <a:t>ПРАВО</a:t>
            </a:r>
            <a:r>
              <a:rPr sz="1200" b="1" dirty="0">
                <a:latin typeface="Arial"/>
                <a:cs typeface="Arial"/>
              </a:rPr>
              <a:t> НА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ПРЕБЫВАНИЕ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В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РФ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9580499" y="1982469"/>
            <a:ext cx="337820" cy="3201670"/>
          </a:xfrm>
          <a:custGeom>
            <a:avLst/>
            <a:gdLst/>
            <a:ahLst/>
            <a:cxnLst/>
            <a:rect l="l" t="t" r="r" b="b"/>
            <a:pathLst>
              <a:path w="337820" h="3201670">
                <a:moveTo>
                  <a:pt x="293751" y="100330"/>
                </a:moveTo>
                <a:lnTo>
                  <a:pt x="193802" y="100330"/>
                </a:lnTo>
                <a:lnTo>
                  <a:pt x="193802" y="0"/>
                </a:lnTo>
                <a:lnTo>
                  <a:pt x="99822" y="0"/>
                </a:lnTo>
                <a:lnTo>
                  <a:pt x="99822" y="100330"/>
                </a:lnTo>
                <a:lnTo>
                  <a:pt x="0" y="100330"/>
                </a:lnTo>
                <a:lnTo>
                  <a:pt x="0" y="194310"/>
                </a:lnTo>
                <a:lnTo>
                  <a:pt x="99822" y="194310"/>
                </a:lnTo>
                <a:lnTo>
                  <a:pt x="99822" y="294640"/>
                </a:lnTo>
                <a:lnTo>
                  <a:pt x="193802" y="294640"/>
                </a:lnTo>
                <a:lnTo>
                  <a:pt x="193802" y="194310"/>
                </a:lnTo>
                <a:lnTo>
                  <a:pt x="293751" y="194310"/>
                </a:lnTo>
                <a:lnTo>
                  <a:pt x="293751" y="100330"/>
                </a:lnTo>
                <a:close/>
              </a:path>
              <a:path w="337820" h="3201670">
                <a:moveTo>
                  <a:pt x="310769" y="1554480"/>
                </a:moveTo>
                <a:lnTo>
                  <a:pt x="210947" y="1554480"/>
                </a:lnTo>
                <a:lnTo>
                  <a:pt x="210947" y="1454150"/>
                </a:lnTo>
                <a:lnTo>
                  <a:pt x="116967" y="1454150"/>
                </a:lnTo>
                <a:lnTo>
                  <a:pt x="116967" y="1554480"/>
                </a:lnTo>
                <a:lnTo>
                  <a:pt x="17145" y="1554480"/>
                </a:lnTo>
                <a:lnTo>
                  <a:pt x="17145" y="1648460"/>
                </a:lnTo>
                <a:lnTo>
                  <a:pt x="116967" y="1648460"/>
                </a:lnTo>
                <a:lnTo>
                  <a:pt x="116967" y="1748790"/>
                </a:lnTo>
                <a:lnTo>
                  <a:pt x="210947" y="1748790"/>
                </a:lnTo>
                <a:lnTo>
                  <a:pt x="210947" y="1648460"/>
                </a:lnTo>
                <a:lnTo>
                  <a:pt x="310769" y="1648460"/>
                </a:lnTo>
                <a:lnTo>
                  <a:pt x="310769" y="1554480"/>
                </a:lnTo>
                <a:close/>
              </a:path>
              <a:path w="337820" h="3201670">
                <a:moveTo>
                  <a:pt x="337820" y="3007360"/>
                </a:moveTo>
                <a:lnTo>
                  <a:pt x="237998" y="3007360"/>
                </a:lnTo>
                <a:lnTo>
                  <a:pt x="237998" y="2908300"/>
                </a:lnTo>
                <a:lnTo>
                  <a:pt x="144018" y="2908300"/>
                </a:lnTo>
                <a:lnTo>
                  <a:pt x="144018" y="3007360"/>
                </a:lnTo>
                <a:lnTo>
                  <a:pt x="44196" y="3007360"/>
                </a:lnTo>
                <a:lnTo>
                  <a:pt x="44196" y="3101340"/>
                </a:lnTo>
                <a:lnTo>
                  <a:pt x="144018" y="3101340"/>
                </a:lnTo>
                <a:lnTo>
                  <a:pt x="144018" y="3201670"/>
                </a:lnTo>
                <a:lnTo>
                  <a:pt x="237998" y="3201670"/>
                </a:lnTo>
                <a:lnTo>
                  <a:pt x="237998" y="3101340"/>
                </a:lnTo>
                <a:lnTo>
                  <a:pt x="337820" y="3101340"/>
                </a:lnTo>
                <a:lnTo>
                  <a:pt x="337820" y="300736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4274946" y="658113"/>
            <a:ext cx="3627754" cy="126047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98450" marR="5080" indent="-286385">
              <a:lnSpc>
                <a:spcPts val="4930"/>
              </a:lnSpc>
              <a:spcBef>
                <a:spcPts val="60"/>
              </a:spcBef>
              <a:tabLst>
                <a:tab pos="2689225" algn="l"/>
              </a:tabLst>
            </a:pPr>
            <a:r>
              <a:rPr sz="4000" b="1" spc="-25" dirty="0">
                <a:solidFill>
                  <a:srgbClr val="00AF50"/>
                </a:solidFill>
                <a:latin typeface="Calibri"/>
                <a:cs typeface="Calibri"/>
              </a:rPr>
              <a:t>Гражданство</a:t>
            </a:r>
            <a:r>
              <a:rPr sz="4000" b="1" spc="-15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4000" b="1" spc="-25" dirty="0">
                <a:solidFill>
                  <a:srgbClr val="00AF50"/>
                </a:solidFill>
                <a:latin typeface="Calibri"/>
                <a:cs typeface="Calibri"/>
              </a:rPr>
              <a:t>РФ Да</a:t>
            </a:r>
            <a:r>
              <a:rPr sz="4000" b="1" dirty="0">
                <a:solidFill>
                  <a:srgbClr val="00AF50"/>
                </a:solidFill>
                <a:latin typeface="Calibri"/>
                <a:cs typeface="Calibri"/>
              </a:rPr>
              <a:t>	</a:t>
            </a:r>
            <a:r>
              <a:rPr sz="4000" b="1" spc="-25" dirty="0">
                <a:solidFill>
                  <a:srgbClr val="FF0000"/>
                </a:solidFill>
                <a:latin typeface="Calibri"/>
                <a:cs typeface="Calibri"/>
              </a:rPr>
              <a:t>Нет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81128" y="2302138"/>
            <a:ext cx="3260725" cy="1262525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875665">
              <a:lnSpc>
                <a:spcPts val="145"/>
              </a:lnSpc>
              <a:spcBef>
                <a:spcPts val="1245"/>
              </a:spcBef>
            </a:pPr>
            <a:r>
              <a:rPr sz="1200" b="1" dirty="0">
                <a:latin typeface="Arial"/>
                <a:cs typeface="Arial"/>
              </a:rPr>
              <a:t>ЗАКОННЫЙ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 smtClean="0">
                <a:latin typeface="Arial"/>
                <a:cs typeface="Arial"/>
              </a:rPr>
              <a:t>ПРЕДСТАВИТЕЛЬ</a:t>
            </a:r>
            <a:endParaRPr sz="1200" dirty="0">
              <a:latin typeface="Arial"/>
              <a:cs typeface="Arial"/>
            </a:endParaRPr>
          </a:p>
          <a:p>
            <a:pPr marL="38100">
              <a:lnSpc>
                <a:spcPts val="5905"/>
              </a:lnSpc>
              <a:tabLst>
                <a:tab pos="703580" algn="l"/>
                <a:tab pos="2064385" algn="l"/>
                <a:tab pos="2169795" algn="l"/>
              </a:tabLst>
            </a:pPr>
            <a:r>
              <a:rPr sz="6000" b="1" spc="-50" dirty="0" smtClean="0">
                <a:solidFill>
                  <a:srgbClr val="00AF50"/>
                </a:solidFill>
                <a:latin typeface="Calibri"/>
                <a:cs typeface="Calibri"/>
              </a:rPr>
              <a:t>2</a:t>
            </a:r>
            <a:r>
              <a:rPr lang="ru-RU" sz="6000" b="1" spc="-50" dirty="0" smtClean="0">
                <a:solidFill>
                  <a:srgbClr val="00AF50"/>
                </a:solidFill>
                <a:latin typeface="Calibri"/>
                <a:cs typeface="Calibri"/>
              </a:rPr>
              <a:t>    </a:t>
            </a:r>
            <a:r>
              <a:rPr lang="ru-RU" b="1" spc="-50" dirty="0" smtClean="0">
                <a:solidFill>
                  <a:schemeClr val="tx1"/>
                </a:solidFill>
                <a:latin typeface="Calibri"/>
                <a:cs typeface="Calibri"/>
              </a:rPr>
              <a:t>родитель, опекун</a:t>
            </a:r>
            <a:r>
              <a:rPr lang="ru-RU" sz="6000" b="1" spc="-50" dirty="0" smtClean="0">
                <a:solidFill>
                  <a:schemeClr val="tx1"/>
                </a:solidFill>
                <a:latin typeface="Calibri"/>
                <a:cs typeface="Calibri"/>
              </a:rPr>
              <a:t>             </a:t>
            </a:r>
            <a:endParaRPr sz="1800" baseline="101851" dirty="0">
              <a:solidFill>
                <a:schemeClr val="tx1"/>
              </a:solidFill>
              <a:latin typeface="Arial"/>
              <a:cs typeface="Arial"/>
            </a:endParaRPr>
          </a:p>
          <a:p>
            <a:pPr marL="703580" marR="30480" indent="172085">
              <a:lnSpc>
                <a:spcPct val="100000"/>
              </a:lnSpc>
              <a:spcBef>
                <a:spcPts val="200"/>
              </a:spcBef>
              <a:buChar char="•"/>
              <a:tabLst>
                <a:tab pos="875665" algn="l"/>
              </a:tabLst>
            </a:pPr>
            <a:r>
              <a:rPr lang="ru-RU" sz="1000" dirty="0" smtClean="0">
                <a:latin typeface="Microsoft Sans Serif"/>
                <a:cs typeface="Microsoft Sans Serif"/>
              </a:rPr>
              <a:t>П</a:t>
            </a:r>
            <a:r>
              <a:rPr sz="1000" dirty="0" err="1" smtClean="0">
                <a:latin typeface="Microsoft Sans Serif"/>
                <a:cs typeface="Microsoft Sans Serif"/>
              </a:rPr>
              <a:t>аспорт</a:t>
            </a:r>
            <a:r>
              <a:rPr lang="ru-RU" sz="1000" dirty="0" smtClean="0">
                <a:latin typeface="Microsoft Sans Serif"/>
                <a:cs typeface="Microsoft Sans Serif"/>
              </a:rPr>
              <a:t> РФ</a:t>
            </a:r>
            <a:r>
              <a:rPr sz="1000" spc="-20" dirty="0" smtClean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стр.</a:t>
            </a:r>
            <a:r>
              <a:rPr sz="1000" spc="-10" dirty="0">
                <a:latin typeface="Microsoft Sans Serif"/>
                <a:cs typeface="Microsoft Sans Serif"/>
              </a:rPr>
              <a:t> 2-</a:t>
            </a:r>
            <a:r>
              <a:rPr sz="1000" dirty="0">
                <a:latin typeface="Microsoft Sans Serif"/>
                <a:cs typeface="Microsoft Sans Serif"/>
              </a:rPr>
              <a:t>3,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стр.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5-</a:t>
            </a:r>
            <a:r>
              <a:rPr sz="1000" dirty="0">
                <a:latin typeface="Microsoft Sans Serif"/>
                <a:cs typeface="Microsoft Sans Serif"/>
              </a:rPr>
              <a:t>7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(регистрация), </a:t>
            </a:r>
            <a:r>
              <a:rPr sz="1000" dirty="0">
                <a:latin typeface="Microsoft Sans Serif"/>
                <a:cs typeface="Microsoft Sans Serif"/>
              </a:rPr>
              <a:t>стр. </a:t>
            </a:r>
            <a:r>
              <a:rPr sz="1000" spc="-10" dirty="0">
                <a:latin typeface="Microsoft Sans Serif"/>
                <a:cs typeface="Microsoft Sans Serif"/>
              </a:rPr>
              <a:t>16-</a:t>
            </a:r>
            <a:r>
              <a:rPr sz="1000" dirty="0">
                <a:latin typeface="Microsoft Sans Serif"/>
                <a:cs typeface="Microsoft Sans Serif"/>
              </a:rPr>
              <a:t>17</a:t>
            </a:r>
            <a:r>
              <a:rPr sz="1000" spc="-10" dirty="0">
                <a:latin typeface="Microsoft Sans Serif"/>
                <a:cs typeface="Microsoft Sans Serif"/>
              </a:rPr>
              <a:t> (Дети)</a:t>
            </a:r>
            <a:endParaRPr sz="1000" dirty="0">
              <a:latin typeface="Microsoft Sans Serif"/>
              <a:cs typeface="Microsoft Sans Serif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365363" y="5434380"/>
            <a:ext cx="3270250" cy="1267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085">
              <a:lnSpc>
                <a:spcPts val="3180"/>
              </a:lnSpc>
              <a:spcBef>
                <a:spcPts val="100"/>
              </a:spcBef>
              <a:buChar char="•"/>
              <a:tabLst>
                <a:tab pos="184785" algn="l"/>
                <a:tab pos="2870200" algn="l"/>
              </a:tabLst>
            </a:pPr>
            <a:r>
              <a:rPr sz="1000" dirty="0">
                <a:latin typeface="Microsoft Sans Serif"/>
                <a:cs typeface="Microsoft Sans Serif"/>
              </a:rPr>
              <a:t>Уведомление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прибытии (все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страницы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с</a:t>
            </a:r>
            <a:r>
              <a:rPr sz="1000" dirty="0">
                <a:latin typeface="Microsoft Sans Serif"/>
                <a:cs typeface="Microsoft Sans Serif"/>
              </a:rPr>
              <a:t>	</a:t>
            </a:r>
            <a:r>
              <a:rPr sz="6000" b="1" spc="-50" dirty="0">
                <a:solidFill>
                  <a:srgbClr val="00AF50"/>
                </a:solidFill>
                <a:latin typeface="Calibri"/>
                <a:cs typeface="Calibri"/>
              </a:rPr>
              <a:t>4</a:t>
            </a:r>
            <a:endParaRPr sz="6000">
              <a:latin typeface="Calibri"/>
              <a:cs typeface="Calibri"/>
            </a:endParaRPr>
          </a:p>
          <a:p>
            <a:pPr marL="184785" indent="-172085">
              <a:lnSpc>
                <a:spcPts val="595"/>
              </a:lnSpc>
              <a:buFont typeface="Microsoft Sans Serif"/>
              <a:buChar char="•"/>
              <a:tabLst>
                <a:tab pos="184785" algn="l"/>
              </a:tabLst>
            </a:pP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Миграционная</a:t>
            </a:r>
            <a:r>
              <a:rPr sz="10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FF0000"/>
                </a:solidFill>
                <a:latin typeface="Arial"/>
                <a:cs typeface="Arial"/>
              </a:rPr>
              <a:t>карта</a:t>
            </a:r>
            <a:endParaRPr sz="10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buChar char="•"/>
              <a:tabLst>
                <a:tab pos="184785" algn="l"/>
              </a:tabLst>
            </a:pPr>
            <a:r>
              <a:rPr sz="1000" dirty="0">
                <a:latin typeface="Microsoft Sans Serif"/>
                <a:cs typeface="Microsoft Sans Serif"/>
              </a:rPr>
              <a:t>Вид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на </a:t>
            </a:r>
            <a:r>
              <a:rPr sz="1000" spc="-10" dirty="0">
                <a:latin typeface="Microsoft Sans Serif"/>
                <a:cs typeface="Microsoft Sans Serif"/>
              </a:rPr>
              <a:t>жительство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 </a:t>
            </a:r>
            <a:r>
              <a:rPr sz="1000" spc="-20" dirty="0">
                <a:latin typeface="Microsoft Sans Serif"/>
                <a:cs typeface="Microsoft Sans Serif"/>
              </a:rPr>
              <a:t>(или)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Font typeface="Microsoft Sans Serif"/>
              <a:buChar char="•"/>
            </a:pPr>
            <a:endParaRPr sz="1000">
              <a:latin typeface="Microsoft Sans Serif"/>
              <a:cs typeface="Microsoft Sans Serif"/>
            </a:endParaRPr>
          </a:p>
          <a:p>
            <a:pPr marL="184785">
              <a:lnSpc>
                <a:spcPct val="100000"/>
              </a:lnSpc>
            </a:pPr>
            <a:r>
              <a:rPr sz="1000" spc="-20" dirty="0">
                <a:latin typeface="Microsoft Sans Serif"/>
                <a:cs typeface="Microsoft Sans Serif"/>
              </a:rPr>
              <a:t>указанием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срока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пребывания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печатью),</a:t>
            </a:r>
            <a:endParaRPr sz="1000">
              <a:latin typeface="Microsoft Sans Serif"/>
              <a:cs typeface="Microsoft Sans Serif"/>
            </a:endParaRPr>
          </a:p>
          <a:p>
            <a:pPr marL="184785" indent="-172085">
              <a:lnSpc>
                <a:spcPct val="100000"/>
              </a:lnSpc>
              <a:buChar char="•"/>
              <a:tabLst>
                <a:tab pos="184785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Разрешение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на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временное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проживание</a:t>
            </a:r>
            <a:endParaRPr sz="1000">
              <a:latin typeface="Microsoft Sans Serif"/>
              <a:cs typeface="Microsoft Sans Serif"/>
            </a:endParaRPr>
          </a:p>
          <a:p>
            <a:pPr marL="184785">
              <a:lnSpc>
                <a:spcPct val="100000"/>
              </a:lnSpc>
            </a:pPr>
            <a:r>
              <a:rPr sz="1000" spc="-10" dirty="0">
                <a:latin typeface="Microsoft Sans Serif"/>
                <a:cs typeface="Microsoft Sans Serif"/>
              </a:rPr>
              <a:t>(РВП)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17956" y="681939"/>
            <a:ext cx="41211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0" dirty="0">
                <a:solidFill>
                  <a:srgbClr val="00AF50"/>
                </a:solidFill>
                <a:latin typeface="Calibri"/>
                <a:cs typeface="Calibri"/>
              </a:rPr>
              <a:t>1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17956" y="3854957"/>
            <a:ext cx="4121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0" dirty="0">
                <a:solidFill>
                  <a:srgbClr val="00AF50"/>
                </a:solidFill>
                <a:latin typeface="Calibri"/>
                <a:cs typeface="Calibri"/>
              </a:rPr>
              <a:t>3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17956" y="5441086"/>
            <a:ext cx="41211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0" dirty="0">
                <a:solidFill>
                  <a:srgbClr val="00AF50"/>
                </a:solidFill>
                <a:latin typeface="Calibri"/>
                <a:cs typeface="Calibri"/>
              </a:rPr>
              <a:t>4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223497" y="675208"/>
            <a:ext cx="41211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0" dirty="0">
                <a:solidFill>
                  <a:srgbClr val="00AF50"/>
                </a:solidFill>
                <a:latin typeface="Calibri"/>
                <a:cs typeface="Calibri"/>
              </a:rPr>
              <a:t>1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1223497" y="2261691"/>
            <a:ext cx="41211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0" dirty="0">
                <a:solidFill>
                  <a:srgbClr val="00AF50"/>
                </a:solidFill>
                <a:latin typeface="Calibri"/>
                <a:cs typeface="Calibri"/>
              </a:rPr>
              <a:t>2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1223497" y="3848227"/>
            <a:ext cx="4121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0" dirty="0">
                <a:solidFill>
                  <a:srgbClr val="00AF50"/>
                </a:solidFill>
                <a:latin typeface="Calibri"/>
                <a:cs typeface="Calibri"/>
              </a:rPr>
              <a:t>3</a:t>
            </a:r>
            <a:endParaRPr sz="60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793865" y="1371980"/>
            <a:ext cx="1431925" cy="715645"/>
          </a:xfrm>
          <a:custGeom>
            <a:avLst/>
            <a:gdLst/>
            <a:ahLst/>
            <a:cxnLst/>
            <a:rect l="l" t="t" r="r" b="b"/>
            <a:pathLst>
              <a:path w="1431925" h="715644">
                <a:moveTo>
                  <a:pt x="1202816" y="486537"/>
                </a:moveTo>
                <a:lnTo>
                  <a:pt x="1202816" y="715137"/>
                </a:lnTo>
                <a:lnTo>
                  <a:pt x="1355216" y="638937"/>
                </a:lnTo>
                <a:lnTo>
                  <a:pt x="1240916" y="638937"/>
                </a:lnTo>
                <a:lnTo>
                  <a:pt x="1240916" y="562737"/>
                </a:lnTo>
                <a:lnTo>
                  <a:pt x="1355216" y="562737"/>
                </a:lnTo>
                <a:lnTo>
                  <a:pt x="1202816" y="486537"/>
                </a:lnTo>
                <a:close/>
              </a:path>
              <a:path w="1431925" h="715644">
                <a:moveTo>
                  <a:pt x="507" y="38100"/>
                </a:moveTo>
                <a:lnTo>
                  <a:pt x="507" y="638937"/>
                </a:lnTo>
                <a:lnTo>
                  <a:pt x="1202816" y="638937"/>
                </a:lnTo>
                <a:lnTo>
                  <a:pt x="1202816" y="600837"/>
                </a:lnTo>
                <a:lnTo>
                  <a:pt x="76707" y="600837"/>
                </a:lnTo>
                <a:lnTo>
                  <a:pt x="38607" y="562737"/>
                </a:lnTo>
                <a:lnTo>
                  <a:pt x="76707" y="562737"/>
                </a:lnTo>
                <a:lnTo>
                  <a:pt x="76707" y="76200"/>
                </a:lnTo>
                <a:lnTo>
                  <a:pt x="38607" y="76200"/>
                </a:lnTo>
                <a:lnTo>
                  <a:pt x="507" y="38100"/>
                </a:lnTo>
                <a:close/>
              </a:path>
              <a:path w="1431925" h="715644">
                <a:moveTo>
                  <a:pt x="1355216" y="562737"/>
                </a:moveTo>
                <a:lnTo>
                  <a:pt x="1240916" y="562737"/>
                </a:lnTo>
                <a:lnTo>
                  <a:pt x="1240916" y="638937"/>
                </a:lnTo>
                <a:lnTo>
                  <a:pt x="1355216" y="638937"/>
                </a:lnTo>
                <a:lnTo>
                  <a:pt x="1431416" y="600837"/>
                </a:lnTo>
                <a:lnTo>
                  <a:pt x="1355216" y="562737"/>
                </a:lnTo>
                <a:close/>
              </a:path>
              <a:path w="1431925" h="715644">
                <a:moveTo>
                  <a:pt x="76707" y="562737"/>
                </a:moveTo>
                <a:lnTo>
                  <a:pt x="38607" y="562737"/>
                </a:lnTo>
                <a:lnTo>
                  <a:pt x="76707" y="600837"/>
                </a:lnTo>
                <a:lnTo>
                  <a:pt x="76707" y="562737"/>
                </a:lnTo>
                <a:close/>
              </a:path>
              <a:path w="1431925" h="715644">
                <a:moveTo>
                  <a:pt x="1202816" y="562737"/>
                </a:moveTo>
                <a:lnTo>
                  <a:pt x="76707" y="562737"/>
                </a:lnTo>
                <a:lnTo>
                  <a:pt x="76707" y="600837"/>
                </a:lnTo>
                <a:lnTo>
                  <a:pt x="1202816" y="600837"/>
                </a:lnTo>
                <a:lnTo>
                  <a:pt x="1202816" y="562737"/>
                </a:lnTo>
                <a:close/>
              </a:path>
              <a:path w="1431925" h="715644">
                <a:moveTo>
                  <a:pt x="76707" y="0"/>
                </a:moveTo>
                <a:lnTo>
                  <a:pt x="0" y="0"/>
                </a:lnTo>
                <a:lnTo>
                  <a:pt x="0" y="76200"/>
                </a:lnTo>
                <a:lnTo>
                  <a:pt x="507" y="76200"/>
                </a:lnTo>
                <a:lnTo>
                  <a:pt x="507" y="38100"/>
                </a:lnTo>
                <a:lnTo>
                  <a:pt x="76707" y="38100"/>
                </a:lnTo>
                <a:lnTo>
                  <a:pt x="76707" y="0"/>
                </a:lnTo>
                <a:close/>
              </a:path>
              <a:path w="1431925" h="715644">
                <a:moveTo>
                  <a:pt x="76707" y="38100"/>
                </a:moveTo>
                <a:lnTo>
                  <a:pt x="507" y="38100"/>
                </a:lnTo>
                <a:lnTo>
                  <a:pt x="38607" y="76200"/>
                </a:lnTo>
                <a:lnTo>
                  <a:pt x="76707" y="76200"/>
                </a:lnTo>
                <a:lnTo>
                  <a:pt x="76707" y="381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946652" y="1375028"/>
            <a:ext cx="1431925" cy="715645"/>
          </a:xfrm>
          <a:custGeom>
            <a:avLst/>
            <a:gdLst/>
            <a:ahLst/>
            <a:cxnLst/>
            <a:rect l="l" t="t" r="r" b="b"/>
            <a:pathLst>
              <a:path w="1431925" h="715644">
                <a:moveTo>
                  <a:pt x="228600" y="486537"/>
                </a:moveTo>
                <a:lnTo>
                  <a:pt x="0" y="600837"/>
                </a:lnTo>
                <a:lnTo>
                  <a:pt x="228600" y="715137"/>
                </a:lnTo>
                <a:lnTo>
                  <a:pt x="228600" y="638937"/>
                </a:lnTo>
                <a:lnTo>
                  <a:pt x="190500" y="638937"/>
                </a:lnTo>
                <a:lnTo>
                  <a:pt x="190500" y="562737"/>
                </a:lnTo>
                <a:lnTo>
                  <a:pt x="228600" y="562737"/>
                </a:lnTo>
                <a:lnTo>
                  <a:pt x="228600" y="486537"/>
                </a:lnTo>
                <a:close/>
              </a:path>
              <a:path w="1431925" h="715644">
                <a:moveTo>
                  <a:pt x="228600" y="562737"/>
                </a:moveTo>
                <a:lnTo>
                  <a:pt x="190500" y="562737"/>
                </a:lnTo>
                <a:lnTo>
                  <a:pt x="190500" y="638937"/>
                </a:lnTo>
                <a:lnTo>
                  <a:pt x="228600" y="638937"/>
                </a:lnTo>
                <a:lnTo>
                  <a:pt x="228600" y="562737"/>
                </a:lnTo>
                <a:close/>
              </a:path>
              <a:path w="1431925" h="715644">
                <a:moveTo>
                  <a:pt x="1354709" y="562737"/>
                </a:moveTo>
                <a:lnTo>
                  <a:pt x="228600" y="562737"/>
                </a:lnTo>
                <a:lnTo>
                  <a:pt x="228600" y="638937"/>
                </a:lnTo>
                <a:lnTo>
                  <a:pt x="1430909" y="638937"/>
                </a:lnTo>
                <a:lnTo>
                  <a:pt x="1430909" y="600837"/>
                </a:lnTo>
                <a:lnTo>
                  <a:pt x="1354709" y="600837"/>
                </a:lnTo>
                <a:lnTo>
                  <a:pt x="1354709" y="562737"/>
                </a:lnTo>
                <a:close/>
              </a:path>
              <a:path w="1431925" h="715644">
                <a:moveTo>
                  <a:pt x="1431417" y="0"/>
                </a:moveTo>
                <a:lnTo>
                  <a:pt x="1354709" y="0"/>
                </a:lnTo>
                <a:lnTo>
                  <a:pt x="1354709" y="600837"/>
                </a:lnTo>
                <a:lnTo>
                  <a:pt x="1392809" y="562737"/>
                </a:lnTo>
                <a:lnTo>
                  <a:pt x="1430909" y="562737"/>
                </a:lnTo>
                <a:lnTo>
                  <a:pt x="1430909" y="76200"/>
                </a:lnTo>
                <a:lnTo>
                  <a:pt x="1392809" y="76200"/>
                </a:lnTo>
                <a:lnTo>
                  <a:pt x="1430909" y="38100"/>
                </a:lnTo>
                <a:lnTo>
                  <a:pt x="1431417" y="38100"/>
                </a:lnTo>
                <a:lnTo>
                  <a:pt x="1431417" y="0"/>
                </a:lnTo>
                <a:close/>
              </a:path>
              <a:path w="1431925" h="715644">
                <a:moveTo>
                  <a:pt x="1430909" y="562737"/>
                </a:moveTo>
                <a:lnTo>
                  <a:pt x="1392809" y="562737"/>
                </a:lnTo>
                <a:lnTo>
                  <a:pt x="1354709" y="600837"/>
                </a:lnTo>
                <a:lnTo>
                  <a:pt x="1430909" y="600837"/>
                </a:lnTo>
                <a:lnTo>
                  <a:pt x="1430909" y="562737"/>
                </a:lnTo>
                <a:close/>
              </a:path>
              <a:path w="1431925" h="715644">
                <a:moveTo>
                  <a:pt x="1430909" y="38100"/>
                </a:moveTo>
                <a:lnTo>
                  <a:pt x="1392809" y="76200"/>
                </a:lnTo>
                <a:lnTo>
                  <a:pt x="1430909" y="76200"/>
                </a:lnTo>
                <a:lnTo>
                  <a:pt x="1430909" y="38100"/>
                </a:lnTo>
                <a:close/>
              </a:path>
              <a:path w="1431925" h="715644">
                <a:moveTo>
                  <a:pt x="1431417" y="38100"/>
                </a:moveTo>
                <a:lnTo>
                  <a:pt x="1430909" y="38100"/>
                </a:lnTo>
                <a:lnTo>
                  <a:pt x="1430909" y="76200"/>
                </a:lnTo>
                <a:lnTo>
                  <a:pt x="1431417" y="76200"/>
                </a:lnTo>
                <a:lnTo>
                  <a:pt x="1431417" y="3810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6" name="object 6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89397" y="2590545"/>
            <a:ext cx="1914525" cy="213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5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885" y="637159"/>
            <a:ext cx="3099435" cy="3893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8980" marR="617220" indent="85725" algn="ctr">
              <a:lnSpc>
                <a:spcPct val="100000"/>
              </a:lnSpc>
              <a:spcBef>
                <a:spcPts val="100"/>
              </a:spcBef>
            </a:pPr>
            <a:r>
              <a:rPr sz="2400" b="1" spc="80" dirty="0">
                <a:solidFill>
                  <a:srgbClr val="FFFFFF"/>
                </a:solidFill>
                <a:latin typeface="Tahoma"/>
                <a:cs typeface="Tahoma"/>
              </a:rPr>
              <a:t>Порядок </a:t>
            </a:r>
            <a:r>
              <a:rPr sz="2400" b="1" spc="100" dirty="0">
                <a:solidFill>
                  <a:srgbClr val="FFFFFF"/>
                </a:solidFill>
                <a:latin typeface="Tahoma"/>
                <a:cs typeface="Tahoma"/>
              </a:rPr>
              <a:t>приема</a:t>
            </a:r>
            <a:r>
              <a:rPr sz="2400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на </a:t>
            </a:r>
            <a:r>
              <a:rPr sz="2400" b="1" spc="90" dirty="0">
                <a:solidFill>
                  <a:srgbClr val="FFFFFF"/>
                </a:solidFill>
                <a:latin typeface="Tahoma"/>
                <a:cs typeface="Tahoma"/>
              </a:rPr>
              <a:t>обучение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в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9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60" dirty="0">
                <a:solidFill>
                  <a:srgbClr val="FFFFFF"/>
                </a:solidFill>
                <a:latin typeface="Tahoma"/>
                <a:cs typeface="Tahoma"/>
              </a:rPr>
              <a:t>класс</a:t>
            </a:r>
            <a:endParaRPr sz="2400">
              <a:latin typeface="Tahoma"/>
              <a:cs typeface="Tahoma"/>
            </a:endParaRPr>
          </a:p>
          <a:p>
            <a:pPr marL="12065" marR="5080" indent="3175" algn="ctr">
              <a:lnSpc>
                <a:spcPct val="100000"/>
              </a:lnSpc>
              <a:spcBef>
                <a:spcPts val="1650"/>
              </a:spcBef>
            </a:pPr>
            <a:r>
              <a:rPr sz="1600" b="1" spc="50" dirty="0">
                <a:latin typeface="Tahoma"/>
                <a:cs typeface="Tahoma"/>
              </a:rPr>
              <a:t>Приказ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b="1" spc="55" dirty="0">
                <a:latin typeface="Tahoma"/>
                <a:cs typeface="Tahoma"/>
              </a:rPr>
              <a:t>Минпросвещения </a:t>
            </a:r>
            <a:r>
              <a:rPr sz="1600" b="1" spc="85" dirty="0">
                <a:latin typeface="Tahoma"/>
                <a:cs typeface="Tahoma"/>
              </a:rPr>
              <a:t>России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от</a:t>
            </a:r>
            <a:r>
              <a:rPr sz="1600" b="1" spc="-25" dirty="0">
                <a:latin typeface="Tahoma"/>
                <a:cs typeface="Tahoma"/>
              </a:rPr>
              <a:t> </a:t>
            </a:r>
            <a:r>
              <a:rPr sz="1600" b="1" spc="-20" dirty="0">
                <a:latin typeface="Tahoma"/>
                <a:cs typeface="Tahoma"/>
              </a:rPr>
              <a:t>02.09.2020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№</a:t>
            </a:r>
            <a:r>
              <a:rPr sz="1600" b="1" spc="-20" dirty="0">
                <a:latin typeface="Tahoma"/>
                <a:cs typeface="Tahoma"/>
              </a:rPr>
              <a:t> </a:t>
            </a:r>
            <a:r>
              <a:rPr sz="1600" b="1" spc="-25" dirty="0">
                <a:latin typeface="Tahoma"/>
                <a:cs typeface="Tahoma"/>
              </a:rPr>
              <a:t>458</a:t>
            </a:r>
            <a:endParaRPr sz="1600">
              <a:latin typeface="Tahoma"/>
              <a:cs typeface="Tahoma"/>
            </a:endParaRPr>
          </a:p>
          <a:p>
            <a:pPr marL="2540" algn="ctr">
              <a:lnSpc>
                <a:spcPct val="100000"/>
              </a:lnSpc>
            </a:pPr>
            <a:r>
              <a:rPr sz="1600" b="1" dirty="0">
                <a:latin typeface="Tahoma"/>
                <a:cs typeface="Tahoma"/>
              </a:rPr>
              <a:t>«Об</a:t>
            </a:r>
            <a:r>
              <a:rPr sz="1600" b="1" spc="-35" dirty="0">
                <a:latin typeface="Tahoma"/>
                <a:cs typeface="Tahoma"/>
              </a:rPr>
              <a:t> </a:t>
            </a:r>
            <a:r>
              <a:rPr sz="1600" b="1" spc="55" dirty="0">
                <a:latin typeface="Tahoma"/>
                <a:cs typeface="Tahoma"/>
              </a:rPr>
              <a:t>утверждении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40" dirty="0">
                <a:latin typeface="Tahoma"/>
                <a:cs typeface="Tahoma"/>
              </a:rPr>
              <a:t>порядка</a:t>
            </a:r>
            <a:endParaRPr sz="1600">
              <a:latin typeface="Tahoma"/>
              <a:cs typeface="Tahoma"/>
            </a:endParaRPr>
          </a:p>
          <a:p>
            <a:pPr marL="635" algn="ctr">
              <a:lnSpc>
                <a:spcPct val="100000"/>
              </a:lnSpc>
            </a:pPr>
            <a:r>
              <a:rPr sz="1600" b="1" spc="60" dirty="0">
                <a:latin typeface="Tahoma"/>
                <a:cs typeface="Tahoma"/>
              </a:rPr>
              <a:t>приема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на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45" dirty="0">
                <a:latin typeface="Tahoma"/>
                <a:cs typeface="Tahoma"/>
              </a:rPr>
              <a:t>обучение</a:t>
            </a:r>
            <a:endParaRPr sz="1600">
              <a:latin typeface="Tahoma"/>
              <a:cs typeface="Tahoma"/>
            </a:endParaRPr>
          </a:p>
          <a:p>
            <a:pPr marL="47625" marR="38735" indent="1905" algn="ctr">
              <a:lnSpc>
                <a:spcPct val="100000"/>
              </a:lnSpc>
            </a:pPr>
            <a:r>
              <a:rPr sz="1600" b="1" spc="50" dirty="0">
                <a:latin typeface="Tahoma"/>
                <a:cs typeface="Tahoma"/>
              </a:rPr>
              <a:t>по</a:t>
            </a:r>
            <a:r>
              <a:rPr sz="1600" b="1" spc="-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образовательным </a:t>
            </a:r>
            <a:r>
              <a:rPr sz="1600" b="1" spc="50" dirty="0">
                <a:latin typeface="Tahoma"/>
                <a:cs typeface="Tahoma"/>
              </a:rPr>
              <a:t>программам</a:t>
            </a:r>
            <a:r>
              <a:rPr sz="1600" b="1" spc="6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начального </a:t>
            </a:r>
            <a:r>
              <a:rPr sz="1600" b="1" dirty="0">
                <a:latin typeface="Tahoma"/>
                <a:cs typeface="Tahoma"/>
              </a:rPr>
              <a:t>общего,</a:t>
            </a:r>
            <a:r>
              <a:rPr sz="1600" b="1" spc="305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основного</a:t>
            </a:r>
            <a:r>
              <a:rPr sz="1600" b="1" spc="36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общего </a:t>
            </a:r>
            <a:r>
              <a:rPr sz="1600" b="1" spc="90" dirty="0">
                <a:latin typeface="Tahoma"/>
                <a:cs typeface="Tahoma"/>
              </a:rPr>
              <a:t>и</a:t>
            </a:r>
            <a:r>
              <a:rPr sz="1600" b="1" spc="-20" dirty="0">
                <a:latin typeface="Tahoma"/>
                <a:cs typeface="Tahoma"/>
              </a:rPr>
              <a:t> </a:t>
            </a:r>
            <a:r>
              <a:rPr sz="1600" b="1" spc="70" dirty="0">
                <a:latin typeface="Tahoma"/>
                <a:cs typeface="Tahoma"/>
              </a:rPr>
              <a:t>среднего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общего образования»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61609" y="96138"/>
            <a:ext cx="56534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spc="110" dirty="0">
                <a:solidFill>
                  <a:srgbClr val="2F2F2F"/>
                </a:solidFill>
                <a:latin typeface="Tahoma"/>
                <a:cs typeface="Tahoma"/>
              </a:rPr>
              <a:t>Прием</a:t>
            </a:r>
            <a:r>
              <a:rPr sz="2000" b="1" spc="-55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spc="50" dirty="0">
                <a:solidFill>
                  <a:srgbClr val="2F2F2F"/>
                </a:solidFill>
                <a:latin typeface="Tahoma"/>
                <a:cs typeface="Tahoma"/>
              </a:rPr>
              <a:t>заявлений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solidFill>
                  <a:srgbClr val="2F2F2F"/>
                </a:solidFill>
                <a:latin typeface="Tahoma"/>
                <a:cs typeface="Tahoma"/>
              </a:rPr>
              <a:t>(дети</a:t>
            </a:r>
            <a:r>
              <a:rPr sz="2000" b="1" spc="25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2F2F2F"/>
                </a:solidFill>
                <a:latin typeface="Tahoma"/>
                <a:cs typeface="Tahoma"/>
              </a:rPr>
              <a:t>в</a:t>
            </a:r>
            <a:r>
              <a:rPr sz="2000" b="1" spc="25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spc="65" dirty="0">
                <a:solidFill>
                  <a:srgbClr val="2F2F2F"/>
                </a:solidFill>
                <a:latin typeface="Tahoma"/>
                <a:cs typeface="Tahoma"/>
              </a:rPr>
              <a:t>возрасте</a:t>
            </a:r>
            <a:r>
              <a:rPr sz="2000" b="1" spc="15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2F2F2F"/>
                </a:solidFill>
                <a:latin typeface="Tahoma"/>
                <a:cs typeface="Tahoma"/>
              </a:rPr>
              <a:t>от</a:t>
            </a:r>
            <a:r>
              <a:rPr sz="2000" b="1" spc="20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2F2F2F"/>
                </a:solidFill>
                <a:latin typeface="Tahoma"/>
                <a:cs typeface="Tahoma"/>
              </a:rPr>
              <a:t>6</a:t>
            </a:r>
            <a:r>
              <a:rPr sz="2000" b="1" spc="10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2F2F2F"/>
                </a:solidFill>
                <a:latin typeface="Tahoma"/>
                <a:cs typeface="Tahoma"/>
              </a:rPr>
              <a:t>лет</a:t>
            </a:r>
            <a:r>
              <a:rPr sz="2000" b="1" spc="25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2F2F2F"/>
                </a:solidFill>
                <a:latin typeface="Tahoma"/>
                <a:cs typeface="Tahoma"/>
              </a:rPr>
              <a:t>6</a:t>
            </a:r>
            <a:r>
              <a:rPr sz="2000" b="1" spc="35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spc="50" dirty="0">
                <a:solidFill>
                  <a:srgbClr val="2F2F2F"/>
                </a:solidFill>
                <a:latin typeface="Tahoma"/>
                <a:cs typeface="Tahoma"/>
              </a:rPr>
              <a:t>мес.</a:t>
            </a:r>
            <a:r>
              <a:rPr sz="2000" b="1" spc="5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spc="85" dirty="0">
                <a:solidFill>
                  <a:srgbClr val="2F2F2F"/>
                </a:solidFill>
                <a:latin typeface="Tahoma"/>
                <a:cs typeface="Tahoma"/>
              </a:rPr>
              <a:t>до</a:t>
            </a:r>
            <a:r>
              <a:rPr sz="2000" b="1" spc="20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dirty="0">
                <a:solidFill>
                  <a:srgbClr val="2F2F2F"/>
                </a:solidFill>
                <a:latin typeface="Tahoma"/>
                <a:cs typeface="Tahoma"/>
              </a:rPr>
              <a:t>8</a:t>
            </a:r>
            <a:r>
              <a:rPr sz="2000" b="1" spc="30" dirty="0">
                <a:solidFill>
                  <a:srgbClr val="2F2F2F"/>
                </a:solidFill>
                <a:latin typeface="Tahoma"/>
                <a:cs typeface="Tahoma"/>
              </a:rPr>
              <a:t> </a:t>
            </a:r>
            <a:r>
              <a:rPr sz="2000" b="1" spc="-20" dirty="0">
                <a:solidFill>
                  <a:srgbClr val="2F2F2F"/>
                </a:solidFill>
                <a:latin typeface="Tahoma"/>
                <a:cs typeface="Tahoma"/>
              </a:rPr>
              <a:t>лет)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43350" y="1467738"/>
            <a:ext cx="4065270" cy="296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299085" algn="ctr">
              <a:lnSpc>
                <a:spcPct val="100000"/>
              </a:lnSpc>
              <a:spcBef>
                <a:spcPts val="105"/>
              </a:spcBef>
            </a:pPr>
            <a:r>
              <a:rPr sz="2000" b="1" spc="-310" dirty="0">
                <a:solidFill>
                  <a:srgbClr val="00AF50"/>
                </a:solidFill>
                <a:latin typeface="Tahoma"/>
                <a:cs typeface="Tahoma"/>
              </a:rPr>
              <a:t>I</a:t>
            </a:r>
            <a:r>
              <a:rPr sz="2000" b="1" spc="-3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000" b="1" spc="35" dirty="0">
                <a:solidFill>
                  <a:srgbClr val="00AF50"/>
                </a:solidFill>
                <a:latin typeface="Tahoma"/>
                <a:cs typeface="Tahoma"/>
              </a:rPr>
              <a:t>этап</a:t>
            </a:r>
            <a:endParaRPr sz="2000">
              <a:latin typeface="Tahoma"/>
              <a:cs typeface="Tahoma"/>
            </a:endParaRPr>
          </a:p>
          <a:p>
            <a:pPr marR="299085" algn="ctr">
              <a:lnSpc>
                <a:spcPct val="100000"/>
              </a:lnSpc>
            </a:pPr>
            <a:r>
              <a:rPr sz="2000" b="1" spc="125" dirty="0">
                <a:solidFill>
                  <a:srgbClr val="00AF50"/>
                </a:solidFill>
                <a:latin typeface="Tahoma"/>
                <a:cs typeface="Tahoma"/>
              </a:rPr>
              <a:t>с</a:t>
            </a:r>
            <a:r>
              <a:rPr sz="2000" b="1" spc="-2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00AF50"/>
                </a:solidFill>
                <a:latin typeface="Tahoma"/>
                <a:cs typeface="Tahoma"/>
              </a:rPr>
              <a:t>01.04.2025</a:t>
            </a:r>
            <a:endParaRPr sz="2000">
              <a:latin typeface="Tahoma"/>
              <a:cs typeface="Tahoma"/>
            </a:endParaRPr>
          </a:p>
          <a:p>
            <a:pPr marR="299720" algn="ctr">
              <a:lnSpc>
                <a:spcPct val="100000"/>
              </a:lnSpc>
            </a:pPr>
            <a:r>
              <a:rPr sz="2000" b="1" spc="75" dirty="0">
                <a:solidFill>
                  <a:srgbClr val="00AF50"/>
                </a:solidFill>
                <a:latin typeface="Tahoma"/>
                <a:cs typeface="Tahoma"/>
              </a:rPr>
              <a:t>по</a:t>
            </a:r>
            <a:r>
              <a:rPr sz="2000" b="1" spc="-2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00AF50"/>
                </a:solidFill>
                <a:latin typeface="Tahoma"/>
                <a:cs typeface="Tahoma"/>
              </a:rPr>
              <a:t>30.06.2025</a:t>
            </a:r>
            <a:endParaRPr sz="2000">
              <a:latin typeface="Tahoma"/>
              <a:cs typeface="Tahoma"/>
            </a:endParaRPr>
          </a:p>
          <a:p>
            <a:pPr marL="297815" marR="5080" indent="-285750">
              <a:lnSpc>
                <a:spcPct val="100000"/>
              </a:lnSpc>
              <a:spcBef>
                <a:spcPts val="1989"/>
              </a:spcBef>
              <a:buFont typeface="Wingdings"/>
              <a:buChar char=""/>
              <a:tabLst>
                <a:tab pos="299085" algn="l"/>
              </a:tabLst>
            </a:pPr>
            <a:r>
              <a:rPr sz="1700" b="1" spc="65" dirty="0">
                <a:latin typeface="Tahoma"/>
                <a:cs typeface="Tahoma"/>
              </a:rPr>
              <a:t>дети</a:t>
            </a:r>
            <a:r>
              <a:rPr sz="1700" b="1" spc="-40" dirty="0">
                <a:latin typeface="Tahoma"/>
                <a:cs typeface="Tahoma"/>
              </a:rPr>
              <a:t> </a:t>
            </a:r>
            <a:r>
              <a:rPr sz="1700" b="1" spc="105" dirty="0">
                <a:latin typeface="Tahoma"/>
                <a:cs typeface="Tahoma"/>
              </a:rPr>
              <a:t>с</a:t>
            </a:r>
            <a:r>
              <a:rPr sz="1700" b="1" spc="-15" dirty="0">
                <a:latin typeface="Tahoma"/>
                <a:cs typeface="Tahoma"/>
              </a:rPr>
              <a:t> </a:t>
            </a:r>
            <a:r>
              <a:rPr sz="1700" b="1" spc="40" dirty="0">
                <a:latin typeface="Tahoma"/>
                <a:cs typeface="Tahoma"/>
              </a:rPr>
              <a:t>внеочередным, 	</a:t>
            </a:r>
            <a:r>
              <a:rPr sz="1700" b="1" spc="60" dirty="0">
                <a:latin typeface="Tahoma"/>
                <a:cs typeface="Tahoma"/>
              </a:rPr>
              <a:t>первоочередным</a:t>
            </a:r>
            <a:r>
              <a:rPr sz="1700" b="1" spc="-35" dirty="0">
                <a:latin typeface="Tahoma"/>
                <a:cs typeface="Tahoma"/>
              </a:rPr>
              <a:t> </a:t>
            </a:r>
            <a:r>
              <a:rPr sz="1700" b="1" spc="35" dirty="0">
                <a:latin typeface="Tahoma"/>
                <a:cs typeface="Tahoma"/>
              </a:rPr>
              <a:t>и 	</a:t>
            </a:r>
            <a:r>
              <a:rPr sz="1700" b="1" spc="70" dirty="0">
                <a:latin typeface="Tahoma"/>
                <a:cs typeface="Tahoma"/>
              </a:rPr>
              <a:t>преимущественным</a:t>
            </a:r>
            <a:r>
              <a:rPr sz="1700" b="1" spc="-35" dirty="0">
                <a:latin typeface="Tahoma"/>
                <a:cs typeface="Tahoma"/>
              </a:rPr>
              <a:t> </a:t>
            </a:r>
            <a:r>
              <a:rPr sz="1700" b="1" spc="40" dirty="0">
                <a:latin typeface="Tahoma"/>
                <a:cs typeface="Tahoma"/>
              </a:rPr>
              <a:t>правом 	</a:t>
            </a:r>
            <a:r>
              <a:rPr sz="1700" b="1" spc="60" dirty="0">
                <a:latin typeface="Tahoma"/>
                <a:cs typeface="Tahoma"/>
              </a:rPr>
              <a:t>зачисления</a:t>
            </a:r>
            <a:r>
              <a:rPr sz="1700" b="1" spc="-35" dirty="0">
                <a:latin typeface="Tahoma"/>
                <a:cs typeface="Tahoma"/>
              </a:rPr>
              <a:t> </a:t>
            </a:r>
            <a:r>
              <a:rPr sz="1700" b="1" dirty="0">
                <a:latin typeface="Tahoma"/>
                <a:cs typeface="Tahoma"/>
              </a:rPr>
              <a:t>в </a:t>
            </a:r>
            <a:r>
              <a:rPr sz="1700" b="1" spc="35" dirty="0">
                <a:latin typeface="Tahoma"/>
                <a:cs typeface="Tahoma"/>
              </a:rPr>
              <a:t>образовательную 	</a:t>
            </a:r>
            <a:r>
              <a:rPr sz="1700" b="1" spc="-10" dirty="0">
                <a:latin typeface="Tahoma"/>
                <a:cs typeface="Tahoma"/>
              </a:rPr>
              <a:t>организацию</a:t>
            </a:r>
            <a:r>
              <a:rPr sz="1700" b="1" spc="-10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endParaRPr sz="1700">
              <a:latin typeface="Tahoma"/>
              <a:cs typeface="Tahoma"/>
            </a:endParaRPr>
          </a:p>
          <a:p>
            <a:pPr marL="298450" indent="-285750">
              <a:lnSpc>
                <a:spcPts val="1685"/>
              </a:lnSpc>
              <a:buFont typeface="Wingdings"/>
              <a:buChar char=""/>
              <a:tabLst>
                <a:tab pos="298450" algn="l"/>
              </a:tabLst>
            </a:pPr>
            <a:r>
              <a:rPr sz="1700" b="1" dirty="0">
                <a:latin typeface="Tahoma"/>
                <a:cs typeface="Tahoma"/>
              </a:rPr>
              <a:t>дети,</a:t>
            </a:r>
            <a:r>
              <a:rPr sz="1700" b="1" spc="155" dirty="0">
                <a:latin typeface="Tahoma"/>
                <a:cs typeface="Tahoma"/>
              </a:rPr>
              <a:t> </a:t>
            </a:r>
            <a:r>
              <a:rPr sz="1700" b="1" spc="45" dirty="0">
                <a:latin typeface="Tahoma"/>
                <a:cs typeface="Tahoma"/>
              </a:rPr>
              <a:t>проживающие</a:t>
            </a:r>
            <a:endParaRPr sz="1700">
              <a:latin typeface="Tahoma"/>
              <a:cs typeface="Tahoma"/>
            </a:endParaRPr>
          </a:p>
          <a:p>
            <a:pPr marL="299085">
              <a:lnSpc>
                <a:spcPct val="100000"/>
              </a:lnSpc>
            </a:pPr>
            <a:r>
              <a:rPr sz="1700" b="1" dirty="0">
                <a:latin typeface="Tahoma"/>
                <a:cs typeface="Tahoma"/>
              </a:rPr>
              <a:t>на </a:t>
            </a:r>
            <a:r>
              <a:rPr sz="1700" b="1" spc="60" dirty="0">
                <a:latin typeface="Tahoma"/>
                <a:cs typeface="Tahoma"/>
              </a:rPr>
              <a:t>закрепленной</a:t>
            </a:r>
            <a:r>
              <a:rPr sz="1700" b="1" spc="-25" dirty="0">
                <a:latin typeface="Tahoma"/>
                <a:cs typeface="Tahoma"/>
              </a:rPr>
              <a:t> </a:t>
            </a:r>
            <a:r>
              <a:rPr sz="1700" b="1" spc="65" dirty="0">
                <a:latin typeface="Tahoma"/>
                <a:cs typeface="Tahoma"/>
              </a:rPr>
              <a:t>территории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11716" y="1411605"/>
            <a:ext cx="185420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sz="2000" b="1" spc="-310" dirty="0">
                <a:solidFill>
                  <a:srgbClr val="00AF50"/>
                </a:solidFill>
                <a:latin typeface="Tahoma"/>
                <a:cs typeface="Tahoma"/>
              </a:rPr>
              <a:t>II</a:t>
            </a:r>
            <a:r>
              <a:rPr sz="2000" b="1" spc="-4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000" b="1" spc="35" dirty="0">
                <a:solidFill>
                  <a:srgbClr val="00AF50"/>
                </a:solidFill>
                <a:latin typeface="Tahoma"/>
                <a:cs typeface="Tahoma"/>
              </a:rPr>
              <a:t>этап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2000" b="1" spc="125" dirty="0">
                <a:solidFill>
                  <a:srgbClr val="00AF50"/>
                </a:solidFill>
                <a:latin typeface="Tahoma"/>
                <a:cs typeface="Tahoma"/>
              </a:rPr>
              <a:t>с</a:t>
            </a:r>
            <a:r>
              <a:rPr sz="2000" b="1" spc="-2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00AF50"/>
                </a:solidFill>
                <a:latin typeface="Tahoma"/>
                <a:cs typeface="Tahoma"/>
              </a:rPr>
              <a:t>06.07.2025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2000" b="1" spc="70" dirty="0">
                <a:solidFill>
                  <a:srgbClr val="00AF50"/>
                </a:solidFill>
                <a:latin typeface="Tahoma"/>
                <a:cs typeface="Tahoma"/>
              </a:rPr>
              <a:t>по</a:t>
            </a:r>
            <a:r>
              <a:rPr sz="2000" b="1" spc="-20" dirty="0">
                <a:solidFill>
                  <a:srgbClr val="00AF50"/>
                </a:solidFill>
                <a:latin typeface="Tahoma"/>
                <a:cs typeface="Tahoma"/>
              </a:rPr>
              <a:t> 05.09.2025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795645" y="762000"/>
            <a:ext cx="228600" cy="584835"/>
          </a:xfrm>
          <a:custGeom>
            <a:avLst/>
            <a:gdLst/>
            <a:ahLst/>
            <a:cxnLst/>
            <a:rect l="l" t="t" r="r" b="b"/>
            <a:pathLst>
              <a:path w="228600" h="584835">
                <a:moveTo>
                  <a:pt x="0" y="356235"/>
                </a:moveTo>
                <a:lnTo>
                  <a:pt x="114300" y="584835"/>
                </a:lnTo>
                <a:lnTo>
                  <a:pt x="190500" y="432435"/>
                </a:lnTo>
                <a:lnTo>
                  <a:pt x="76200" y="432435"/>
                </a:lnTo>
                <a:lnTo>
                  <a:pt x="76200" y="407035"/>
                </a:lnTo>
                <a:lnTo>
                  <a:pt x="0" y="356235"/>
                </a:lnTo>
                <a:close/>
              </a:path>
              <a:path w="228600" h="584835">
                <a:moveTo>
                  <a:pt x="76200" y="407035"/>
                </a:moveTo>
                <a:lnTo>
                  <a:pt x="76200" y="432435"/>
                </a:lnTo>
                <a:lnTo>
                  <a:pt x="114300" y="432435"/>
                </a:lnTo>
                <a:lnTo>
                  <a:pt x="76200" y="407035"/>
                </a:lnTo>
                <a:close/>
              </a:path>
              <a:path w="228600" h="584835">
                <a:moveTo>
                  <a:pt x="152400" y="0"/>
                </a:moveTo>
                <a:lnTo>
                  <a:pt x="76200" y="0"/>
                </a:lnTo>
                <a:lnTo>
                  <a:pt x="76200" y="407035"/>
                </a:lnTo>
                <a:lnTo>
                  <a:pt x="114300" y="432435"/>
                </a:lnTo>
                <a:lnTo>
                  <a:pt x="152400" y="407035"/>
                </a:lnTo>
                <a:lnTo>
                  <a:pt x="152400" y="0"/>
                </a:lnTo>
                <a:close/>
              </a:path>
              <a:path w="228600" h="584835">
                <a:moveTo>
                  <a:pt x="152400" y="407035"/>
                </a:moveTo>
                <a:lnTo>
                  <a:pt x="114300" y="432435"/>
                </a:lnTo>
                <a:lnTo>
                  <a:pt x="152400" y="432435"/>
                </a:lnTo>
                <a:lnTo>
                  <a:pt x="152400" y="407035"/>
                </a:lnTo>
                <a:close/>
              </a:path>
              <a:path w="228600" h="584835">
                <a:moveTo>
                  <a:pt x="228600" y="356235"/>
                </a:moveTo>
                <a:lnTo>
                  <a:pt x="152400" y="407035"/>
                </a:lnTo>
                <a:lnTo>
                  <a:pt x="152400" y="432435"/>
                </a:lnTo>
                <a:lnTo>
                  <a:pt x="190500" y="432435"/>
                </a:lnTo>
                <a:lnTo>
                  <a:pt x="228600" y="356235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36707" y="781050"/>
            <a:ext cx="228600" cy="584835"/>
          </a:xfrm>
          <a:custGeom>
            <a:avLst/>
            <a:gdLst/>
            <a:ahLst/>
            <a:cxnLst/>
            <a:rect l="l" t="t" r="r" b="b"/>
            <a:pathLst>
              <a:path w="228600" h="584835">
                <a:moveTo>
                  <a:pt x="0" y="356108"/>
                </a:moveTo>
                <a:lnTo>
                  <a:pt x="114300" y="584708"/>
                </a:lnTo>
                <a:lnTo>
                  <a:pt x="190500" y="432308"/>
                </a:lnTo>
                <a:lnTo>
                  <a:pt x="76200" y="432308"/>
                </a:lnTo>
                <a:lnTo>
                  <a:pt x="76200" y="406908"/>
                </a:lnTo>
                <a:lnTo>
                  <a:pt x="0" y="356108"/>
                </a:lnTo>
                <a:close/>
              </a:path>
              <a:path w="228600" h="584835">
                <a:moveTo>
                  <a:pt x="76200" y="406908"/>
                </a:moveTo>
                <a:lnTo>
                  <a:pt x="76200" y="432308"/>
                </a:lnTo>
                <a:lnTo>
                  <a:pt x="114300" y="432308"/>
                </a:lnTo>
                <a:lnTo>
                  <a:pt x="76200" y="406908"/>
                </a:lnTo>
                <a:close/>
              </a:path>
              <a:path w="228600" h="584835">
                <a:moveTo>
                  <a:pt x="152400" y="0"/>
                </a:moveTo>
                <a:lnTo>
                  <a:pt x="76200" y="0"/>
                </a:lnTo>
                <a:lnTo>
                  <a:pt x="76200" y="406908"/>
                </a:lnTo>
                <a:lnTo>
                  <a:pt x="114300" y="432308"/>
                </a:lnTo>
                <a:lnTo>
                  <a:pt x="152400" y="406908"/>
                </a:lnTo>
                <a:lnTo>
                  <a:pt x="152400" y="0"/>
                </a:lnTo>
                <a:close/>
              </a:path>
              <a:path w="228600" h="584835">
                <a:moveTo>
                  <a:pt x="152400" y="406908"/>
                </a:moveTo>
                <a:lnTo>
                  <a:pt x="114300" y="432308"/>
                </a:lnTo>
                <a:lnTo>
                  <a:pt x="152400" y="432308"/>
                </a:lnTo>
                <a:lnTo>
                  <a:pt x="152400" y="406908"/>
                </a:lnTo>
                <a:close/>
              </a:path>
              <a:path w="228600" h="584835">
                <a:moveTo>
                  <a:pt x="228600" y="356108"/>
                </a:moveTo>
                <a:lnTo>
                  <a:pt x="152400" y="406908"/>
                </a:lnTo>
                <a:lnTo>
                  <a:pt x="152400" y="432308"/>
                </a:lnTo>
                <a:lnTo>
                  <a:pt x="190500" y="432308"/>
                </a:lnTo>
                <a:lnTo>
                  <a:pt x="228600" y="356108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836279" y="2645156"/>
            <a:ext cx="3091815" cy="803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7815" marR="5080" indent="-28575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99085" algn="l"/>
              </a:tabLst>
            </a:pPr>
            <a:r>
              <a:rPr sz="1700" b="1" dirty="0">
                <a:latin typeface="Tahoma"/>
                <a:cs typeface="Tahoma"/>
              </a:rPr>
              <a:t>дети,</a:t>
            </a:r>
            <a:r>
              <a:rPr sz="1700" b="1" spc="65" dirty="0">
                <a:latin typeface="Tahoma"/>
                <a:cs typeface="Tahoma"/>
              </a:rPr>
              <a:t> </a:t>
            </a:r>
            <a:r>
              <a:rPr sz="1700" b="1" spc="75" dirty="0">
                <a:latin typeface="Tahoma"/>
                <a:cs typeface="Tahoma"/>
              </a:rPr>
              <a:t>не</a:t>
            </a:r>
            <a:r>
              <a:rPr sz="1700" b="1" spc="50" dirty="0">
                <a:latin typeface="Tahoma"/>
                <a:cs typeface="Tahoma"/>
              </a:rPr>
              <a:t> </a:t>
            </a:r>
            <a:r>
              <a:rPr sz="1700" b="1" spc="45" dirty="0">
                <a:latin typeface="Tahoma"/>
                <a:cs typeface="Tahoma"/>
              </a:rPr>
              <a:t>проживающие 	</a:t>
            </a:r>
            <a:r>
              <a:rPr sz="1700" b="1" dirty="0">
                <a:latin typeface="Tahoma"/>
                <a:cs typeface="Tahoma"/>
              </a:rPr>
              <a:t>на</a:t>
            </a:r>
            <a:r>
              <a:rPr sz="1700" b="1" spc="45" dirty="0">
                <a:latin typeface="Tahoma"/>
                <a:cs typeface="Tahoma"/>
              </a:rPr>
              <a:t> </a:t>
            </a:r>
            <a:r>
              <a:rPr sz="1700" b="1" spc="50" dirty="0">
                <a:latin typeface="Tahoma"/>
                <a:cs typeface="Tahoma"/>
              </a:rPr>
              <a:t>закрепленной 	</a:t>
            </a:r>
            <a:r>
              <a:rPr sz="1700" b="1" spc="60" dirty="0">
                <a:latin typeface="Tahoma"/>
                <a:cs typeface="Tahoma"/>
              </a:rPr>
              <a:t>территории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95597" y="4246321"/>
            <a:ext cx="8067040" cy="2498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indent="-66675" algn="just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SzPct val="33333"/>
              <a:buFont typeface="Arial MT"/>
              <a:buChar char="•"/>
              <a:tabLst>
                <a:tab pos="88900" algn="l"/>
              </a:tabLst>
            </a:pPr>
            <a:r>
              <a:rPr sz="5400" b="1" spc="-1102" baseline="-25462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r>
              <a:rPr sz="5400" b="1" spc="-705" baseline="-25462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950" b="1" spc="127" baseline="-66239" dirty="0">
                <a:latin typeface="Tahoma"/>
                <a:cs typeface="Tahoma"/>
              </a:rPr>
              <a:t>военнос</a:t>
            </a:r>
            <a:r>
              <a:rPr sz="1950" b="1" spc="-9540" baseline="-66239" dirty="0">
                <a:latin typeface="Tahoma"/>
                <a:cs typeface="Tahoma"/>
              </a:rPr>
              <a:t>л</a:t>
            </a:r>
            <a:r>
              <a:rPr sz="1300" b="1" spc="85" dirty="0">
                <a:latin typeface="Tahoma"/>
                <a:cs typeface="Tahoma"/>
              </a:rPr>
              <a:t>дети</a:t>
            </a:r>
            <a:r>
              <a:rPr sz="1300" b="1" spc="-10" dirty="0">
                <a:latin typeface="Tahoma"/>
                <a:cs typeface="Tahoma"/>
              </a:rPr>
              <a:t> </a:t>
            </a:r>
            <a:r>
              <a:rPr sz="1300" b="1" spc="114" dirty="0">
                <a:latin typeface="Tahoma"/>
                <a:cs typeface="Tahoma"/>
              </a:rPr>
              <a:t>военнос</a:t>
            </a:r>
            <a:r>
              <a:rPr sz="1300" b="1" spc="-3440" dirty="0">
                <a:latin typeface="Tahoma"/>
                <a:cs typeface="Tahoma"/>
              </a:rPr>
              <a:t>л</a:t>
            </a:r>
            <a:r>
              <a:rPr sz="1950" b="1" spc="172" baseline="-66239" dirty="0">
                <a:latin typeface="Tahoma"/>
                <a:cs typeface="Tahoma"/>
              </a:rPr>
              <a:t>ужащи</a:t>
            </a:r>
            <a:r>
              <a:rPr sz="1950" b="1" spc="-2715" baseline="-66239" dirty="0">
                <a:latin typeface="Tahoma"/>
                <a:cs typeface="Tahoma"/>
              </a:rPr>
              <a:t>х</a:t>
            </a:r>
            <a:r>
              <a:rPr sz="1300" b="1" spc="114" dirty="0">
                <a:latin typeface="Tahoma"/>
                <a:cs typeface="Tahoma"/>
              </a:rPr>
              <a:t>ужащи</a:t>
            </a:r>
            <a:r>
              <a:rPr sz="1300" b="1" spc="-2345" dirty="0">
                <a:latin typeface="Tahoma"/>
                <a:cs typeface="Tahoma"/>
              </a:rPr>
              <a:t>х</a:t>
            </a:r>
            <a:r>
              <a:rPr sz="1950" b="1" spc="-1545" baseline="-66239" dirty="0">
                <a:latin typeface="Tahoma"/>
                <a:cs typeface="Tahoma"/>
              </a:rPr>
              <a:t>;</a:t>
            </a:r>
            <a:r>
              <a:rPr sz="1950" b="1" spc="-2137" baseline="-66239" dirty="0">
                <a:latin typeface="Tahoma"/>
                <a:cs typeface="Tahoma"/>
              </a:rPr>
              <a:t>)</a:t>
            </a:r>
            <a:r>
              <a:rPr sz="1950" b="1" spc="172" baseline="-66239" dirty="0">
                <a:latin typeface="Tahoma"/>
                <a:cs typeface="Tahoma"/>
              </a:rPr>
              <a:t>»</a:t>
            </a:r>
            <a:r>
              <a:rPr sz="1950" b="1" spc="4455" baseline="-66239" dirty="0">
                <a:latin typeface="Tahoma"/>
                <a:cs typeface="Tahoma"/>
              </a:rPr>
              <a:t> </a:t>
            </a:r>
            <a:r>
              <a:rPr sz="1300" b="1" spc="30" dirty="0">
                <a:latin typeface="Tahoma"/>
                <a:cs typeface="Tahoma"/>
              </a:rPr>
              <a:t>(Федеральный</a:t>
            </a:r>
            <a:r>
              <a:rPr sz="1300" b="1" spc="15" dirty="0">
                <a:latin typeface="Tahoma"/>
                <a:cs typeface="Tahoma"/>
              </a:rPr>
              <a:t> </a:t>
            </a:r>
            <a:r>
              <a:rPr sz="1300" b="1" spc="30" dirty="0">
                <a:latin typeface="Tahoma"/>
                <a:cs typeface="Tahoma"/>
              </a:rPr>
              <a:t>закон</a:t>
            </a:r>
            <a:r>
              <a:rPr sz="1300" b="1" dirty="0">
                <a:latin typeface="Tahoma"/>
                <a:cs typeface="Tahoma"/>
              </a:rPr>
              <a:t> </a:t>
            </a:r>
            <a:r>
              <a:rPr sz="1300" b="1" spc="25" dirty="0">
                <a:latin typeface="Tahoma"/>
                <a:cs typeface="Tahoma"/>
              </a:rPr>
              <a:t>от</a:t>
            </a:r>
            <a:r>
              <a:rPr sz="1300" b="1" spc="-20" dirty="0">
                <a:latin typeface="Tahoma"/>
                <a:cs typeface="Tahoma"/>
              </a:rPr>
              <a:t> </a:t>
            </a:r>
            <a:r>
              <a:rPr sz="1300" b="1" spc="-60" dirty="0">
                <a:latin typeface="Tahoma"/>
                <a:cs typeface="Tahoma"/>
              </a:rPr>
              <a:t>27.05.1998</a:t>
            </a:r>
            <a:r>
              <a:rPr sz="1300" b="1" spc="-5" dirty="0">
                <a:latin typeface="Tahoma"/>
                <a:cs typeface="Tahoma"/>
              </a:rPr>
              <a:t> </a:t>
            </a:r>
            <a:r>
              <a:rPr sz="1300" b="1" spc="-35" dirty="0">
                <a:latin typeface="Tahoma"/>
                <a:cs typeface="Tahoma"/>
              </a:rPr>
              <a:t>№</a:t>
            </a:r>
            <a:r>
              <a:rPr sz="1300" b="1" spc="-5" dirty="0">
                <a:latin typeface="Tahoma"/>
                <a:cs typeface="Tahoma"/>
              </a:rPr>
              <a:t> </a:t>
            </a:r>
            <a:r>
              <a:rPr sz="1300" b="1" spc="-30" dirty="0">
                <a:latin typeface="Tahoma"/>
                <a:cs typeface="Tahoma"/>
              </a:rPr>
              <a:t>76-</a:t>
            </a:r>
            <a:r>
              <a:rPr sz="1300" b="1" spc="55" dirty="0">
                <a:latin typeface="Tahoma"/>
                <a:cs typeface="Tahoma"/>
              </a:rPr>
              <a:t>ФЗ</a:t>
            </a:r>
            <a:r>
              <a:rPr sz="1300" b="1" spc="-35" dirty="0">
                <a:latin typeface="Tahoma"/>
                <a:cs typeface="Tahoma"/>
              </a:rPr>
              <a:t> </a:t>
            </a:r>
            <a:r>
              <a:rPr sz="1300" b="1" spc="-810" dirty="0">
                <a:latin typeface="Tahoma"/>
                <a:cs typeface="Tahoma"/>
              </a:rPr>
              <a:t>«О</a:t>
            </a:r>
            <a:r>
              <a:rPr sz="1300" b="1" dirty="0">
                <a:latin typeface="Tahoma"/>
                <a:cs typeface="Tahoma"/>
              </a:rPr>
              <a:t> </a:t>
            </a:r>
            <a:r>
              <a:rPr sz="1300" b="1" spc="40" dirty="0">
                <a:latin typeface="Tahoma"/>
                <a:cs typeface="Tahoma"/>
              </a:rPr>
              <a:t>статусе</a:t>
            </a:r>
            <a:endParaRPr sz="1300">
              <a:latin typeface="Tahoma"/>
              <a:cs typeface="Tahoma"/>
            </a:endParaRPr>
          </a:p>
          <a:p>
            <a:pPr marL="363220" indent="-287020" algn="just">
              <a:lnSpc>
                <a:spcPct val="100000"/>
              </a:lnSpc>
              <a:spcBef>
                <a:spcPts val="1105"/>
              </a:spcBef>
              <a:buSzPct val="92307"/>
              <a:buFont typeface="Arial MT"/>
              <a:buChar char="•"/>
              <a:tabLst>
                <a:tab pos="363220" algn="l"/>
              </a:tabLst>
            </a:pPr>
            <a:r>
              <a:rPr sz="1300" b="1" dirty="0">
                <a:latin typeface="Tahoma"/>
                <a:cs typeface="Tahoma"/>
              </a:rPr>
              <a:t>дети</a:t>
            </a:r>
            <a:r>
              <a:rPr sz="1300" b="1" spc="114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сотрудников</a:t>
            </a:r>
            <a:r>
              <a:rPr sz="1300" b="1" spc="155" dirty="0">
                <a:latin typeface="Tahoma"/>
                <a:cs typeface="Tahoma"/>
              </a:rPr>
              <a:t> </a:t>
            </a:r>
            <a:r>
              <a:rPr sz="1300" b="1" spc="45" dirty="0">
                <a:latin typeface="Tahoma"/>
                <a:cs typeface="Tahoma"/>
              </a:rPr>
              <a:t>полиции</a:t>
            </a:r>
            <a:r>
              <a:rPr sz="1300" b="1" spc="110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(Федеральный</a:t>
            </a:r>
            <a:r>
              <a:rPr sz="1300" b="1" spc="130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закон</a:t>
            </a:r>
            <a:r>
              <a:rPr sz="1300" b="1" spc="130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от</a:t>
            </a:r>
            <a:r>
              <a:rPr sz="1300" b="1" spc="100" dirty="0">
                <a:latin typeface="Tahoma"/>
                <a:cs typeface="Tahoma"/>
              </a:rPr>
              <a:t> </a:t>
            </a:r>
            <a:r>
              <a:rPr sz="1300" b="1" spc="-80" dirty="0">
                <a:latin typeface="Tahoma"/>
                <a:cs typeface="Tahoma"/>
              </a:rPr>
              <a:t>07.02.2011</a:t>
            </a:r>
            <a:r>
              <a:rPr sz="1300" b="1" spc="155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№</a:t>
            </a:r>
            <a:r>
              <a:rPr sz="1300" b="1" spc="105" dirty="0">
                <a:latin typeface="Tahoma"/>
                <a:cs typeface="Tahoma"/>
              </a:rPr>
              <a:t> </a:t>
            </a:r>
            <a:r>
              <a:rPr sz="1300" b="1" spc="-60" dirty="0">
                <a:latin typeface="Tahoma"/>
                <a:cs typeface="Tahoma"/>
              </a:rPr>
              <a:t>3-</a:t>
            </a:r>
            <a:r>
              <a:rPr sz="1300" b="1" spc="55" dirty="0">
                <a:latin typeface="Tahoma"/>
                <a:cs typeface="Tahoma"/>
              </a:rPr>
              <a:t>ФЗ</a:t>
            </a:r>
            <a:r>
              <a:rPr sz="1300" b="1" spc="114" dirty="0">
                <a:latin typeface="Tahoma"/>
                <a:cs typeface="Tahoma"/>
              </a:rPr>
              <a:t> </a:t>
            </a:r>
            <a:r>
              <a:rPr sz="1300" b="1" spc="-20" dirty="0">
                <a:latin typeface="Tahoma"/>
                <a:cs typeface="Tahoma"/>
              </a:rPr>
              <a:t>«О</a:t>
            </a:r>
            <a:r>
              <a:rPr sz="1300" b="1" spc="114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полиции»);</a:t>
            </a:r>
            <a:endParaRPr sz="1300">
              <a:latin typeface="Tahoma"/>
              <a:cs typeface="Tahoma"/>
            </a:endParaRPr>
          </a:p>
          <a:p>
            <a:pPr marL="362585" marR="57785" indent="-287020" algn="just">
              <a:lnSpc>
                <a:spcPct val="100000"/>
              </a:lnSpc>
              <a:buSzPct val="92307"/>
              <a:buFont typeface="Arial MT"/>
              <a:buChar char="•"/>
              <a:tabLst>
                <a:tab pos="362585" algn="l"/>
              </a:tabLst>
            </a:pPr>
            <a:r>
              <a:rPr sz="1300" b="1" dirty="0">
                <a:latin typeface="Tahoma"/>
                <a:cs typeface="Tahoma"/>
              </a:rPr>
              <a:t>дети</a:t>
            </a:r>
            <a:r>
              <a:rPr sz="1300" b="1" spc="295" dirty="0">
                <a:latin typeface="Tahoma"/>
                <a:cs typeface="Tahoma"/>
              </a:rPr>
              <a:t>  </a:t>
            </a:r>
            <a:r>
              <a:rPr sz="1300" b="1" spc="50" dirty="0">
                <a:latin typeface="Tahoma"/>
                <a:cs typeface="Tahoma"/>
              </a:rPr>
              <a:t>сотрудников</a:t>
            </a:r>
            <a:r>
              <a:rPr sz="1300" b="1" spc="300" dirty="0">
                <a:latin typeface="Tahoma"/>
                <a:cs typeface="Tahoma"/>
              </a:rPr>
              <a:t>  </a:t>
            </a:r>
            <a:r>
              <a:rPr sz="1300" b="1" dirty="0">
                <a:latin typeface="Tahoma"/>
                <a:cs typeface="Tahoma"/>
              </a:rPr>
              <a:t>некоторых</a:t>
            </a:r>
            <a:r>
              <a:rPr sz="1300" b="1" spc="305" dirty="0">
                <a:latin typeface="Tahoma"/>
                <a:cs typeface="Tahoma"/>
              </a:rPr>
              <a:t>  </a:t>
            </a:r>
            <a:r>
              <a:rPr sz="1300" b="1" dirty="0">
                <a:latin typeface="Tahoma"/>
                <a:cs typeface="Tahoma"/>
              </a:rPr>
              <a:t>органов</a:t>
            </a:r>
            <a:r>
              <a:rPr sz="1300" b="1" spc="295" dirty="0">
                <a:latin typeface="Tahoma"/>
                <a:cs typeface="Tahoma"/>
              </a:rPr>
              <a:t>  </a:t>
            </a:r>
            <a:r>
              <a:rPr sz="1300" b="1" dirty="0">
                <a:latin typeface="Tahoma"/>
                <a:cs typeface="Tahoma"/>
              </a:rPr>
              <a:t>исполнительной</a:t>
            </a:r>
            <a:r>
              <a:rPr sz="1300" b="1" spc="300" dirty="0">
                <a:latin typeface="Tahoma"/>
                <a:cs typeface="Tahoma"/>
              </a:rPr>
              <a:t>  </a:t>
            </a:r>
            <a:r>
              <a:rPr sz="1300" b="1" dirty="0">
                <a:latin typeface="Tahoma"/>
                <a:cs typeface="Tahoma"/>
              </a:rPr>
              <a:t>власти</a:t>
            </a:r>
            <a:r>
              <a:rPr sz="1300" b="1" spc="300" dirty="0">
                <a:latin typeface="Tahoma"/>
                <a:cs typeface="Tahoma"/>
              </a:rPr>
              <a:t>  </a:t>
            </a:r>
            <a:r>
              <a:rPr sz="1300" b="1" spc="-10" dirty="0">
                <a:latin typeface="Tahoma"/>
                <a:cs typeface="Tahoma"/>
              </a:rPr>
              <a:t>(Федеральный </a:t>
            </a:r>
            <a:r>
              <a:rPr sz="1300" b="1" dirty="0">
                <a:latin typeface="Tahoma"/>
                <a:cs typeface="Tahoma"/>
              </a:rPr>
              <a:t>закон</a:t>
            </a:r>
            <a:r>
              <a:rPr sz="1300" b="1" spc="375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от</a:t>
            </a:r>
            <a:r>
              <a:rPr sz="1300" b="1" spc="375" dirty="0">
                <a:latin typeface="Tahoma"/>
                <a:cs typeface="Tahoma"/>
              </a:rPr>
              <a:t> </a:t>
            </a:r>
            <a:r>
              <a:rPr sz="1300" b="1" spc="-60" dirty="0">
                <a:latin typeface="Tahoma"/>
                <a:cs typeface="Tahoma"/>
              </a:rPr>
              <a:t>30.12.2012</a:t>
            </a:r>
            <a:r>
              <a:rPr sz="1300" b="1" spc="375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№</a:t>
            </a:r>
            <a:r>
              <a:rPr sz="1300" b="1" spc="370" dirty="0">
                <a:latin typeface="Tahoma"/>
                <a:cs typeface="Tahoma"/>
              </a:rPr>
              <a:t> </a:t>
            </a:r>
            <a:r>
              <a:rPr sz="1300" b="1" spc="-50" dirty="0">
                <a:latin typeface="Tahoma"/>
                <a:cs typeface="Tahoma"/>
              </a:rPr>
              <a:t>283-</a:t>
            </a:r>
            <a:r>
              <a:rPr sz="1300" b="1" spc="55" dirty="0">
                <a:latin typeface="Tahoma"/>
                <a:cs typeface="Tahoma"/>
              </a:rPr>
              <a:t>ФЗ</a:t>
            </a:r>
            <a:r>
              <a:rPr sz="1300" b="1" spc="375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«О</a:t>
            </a:r>
            <a:r>
              <a:rPr sz="1300" b="1" spc="370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социальных</a:t>
            </a:r>
            <a:r>
              <a:rPr sz="1300" b="1" spc="375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гарантиях</a:t>
            </a:r>
            <a:r>
              <a:rPr sz="1300" b="1" spc="385" dirty="0">
                <a:latin typeface="Tahoma"/>
                <a:cs typeface="Tahoma"/>
              </a:rPr>
              <a:t> </a:t>
            </a:r>
            <a:r>
              <a:rPr sz="1300" b="1" spc="50" dirty="0">
                <a:latin typeface="Tahoma"/>
                <a:cs typeface="Tahoma"/>
              </a:rPr>
              <a:t>сотрудникам</a:t>
            </a:r>
            <a:r>
              <a:rPr sz="1300" b="1" spc="37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некоторых </a:t>
            </a:r>
            <a:r>
              <a:rPr sz="1300" b="1" dirty="0">
                <a:latin typeface="Tahoma"/>
                <a:cs typeface="Tahoma"/>
              </a:rPr>
              <a:t>федеральных</a:t>
            </a:r>
            <a:r>
              <a:rPr sz="1300" b="1" spc="140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органов</a:t>
            </a:r>
            <a:r>
              <a:rPr sz="1300" b="1" spc="140" dirty="0">
                <a:latin typeface="Tahoma"/>
                <a:cs typeface="Tahoma"/>
              </a:rPr>
              <a:t> </a:t>
            </a:r>
            <a:r>
              <a:rPr sz="1300" b="1" spc="45" dirty="0">
                <a:latin typeface="Tahoma"/>
                <a:cs typeface="Tahoma"/>
              </a:rPr>
              <a:t>исполнительной</a:t>
            </a:r>
            <a:r>
              <a:rPr sz="1300" b="1" spc="155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власти</a:t>
            </a:r>
            <a:r>
              <a:rPr sz="1300" b="1" spc="145" dirty="0">
                <a:latin typeface="Tahoma"/>
                <a:cs typeface="Tahoma"/>
              </a:rPr>
              <a:t> </a:t>
            </a:r>
            <a:r>
              <a:rPr sz="1300" b="1" spc="65" dirty="0">
                <a:latin typeface="Tahoma"/>
                <a:cs typeface="Tahoma"/>
              </a:rPr>
              <a:t>и</a:t>
            </a:r>
            <a:r>
              <a:rPr sz="1300" b="1" spc="145" dirty="0">
                <a:latin typeface="Tahoma"/>
                <a:cs typeface="Tahoma"/>
              </a:rPr>
              <a:t> </a:t>
            </a:r>
            <a:r>
              <a:rPr sz="1300" b="1" spc="50" dirty="0">
                <a:latin typeface="Tahoma"/>
                <a:cs typeface="Tahoma"/>
              </a:rPr>
              <a:t>внесении</a:t>
            </a:r>
            <a:r>
              <a:rPr sz="1300" b="1" spc="145" dirty="0">
                <a:latin typeface="Tahoma"/>
                <a:cs typeface="Tahoma"/>
              </a:rPr>
              <a:t> </a:t>
            </a:r>
            <a:r>
              <a:rPr sz="1300" b="1" spc="55" dirty="0">
                <a:latin typeface="Tahoma"/>
                <a:cs typeface="Tahoma"/>
              </a:rPr>
              <a:t>изменений</a:t>
            </a:r>
            <a:r>
              <a:rPr sz="1300" b="1" spc="150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в</a:t>
            </a:r>
            <a:r>
              <a:rPr sz="1300" b="1" spc="13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отдельных </a:t>
            </a:r>
            <a:r>
              <a:rPr sz="1300" b="1" spc="10" dirty="0">
                <a:latin typeface="Tahoma"/>
                <a:cs typeface="Tahoma"/>
              </a:rPr>
              <a:t>законодательные</a:t>
            </a:r>
            <a:r>
              <a:rPr sz="1300" b="1" spc="220" dirty="0">
                <a:latin typeface="Tahoma"/>
                <a:cs typeface="Tahoma"/>
              </a:rPr>
              <a:t> </a:t>
            </a:r>
            <a:r>
              <a:rPr sz="1300" b="1" spc="10" dirty="0">
                <a:latin typeface="Tahoma"/>
                <a:cs typeface="Tahoma"/>
              </a:rPr>
              <a:t>акты</a:t>
            </a:r>
            <a:r>
              <a:rPr sz="1300" b="1" spc="165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РФ»);</a:t>
            </a:r>
            <a:endParaRPr sz="1300">
              <a:latin typeface="Tahoma"/>
              <a:cs typeface="Tahoma"/>
            </a:endParaRPr>
          </a:p>
          <a:p>
            <a:pPr marL="362585" marR="55880" indent="-287020" algn="just">
              <a:lnSpc>
                <a:spcPct val="100000"/>
              </a:lnSpc>
              <a:buSzPct val="92307"/>
              <a:buFont typeface="Arial MT"/>
              <a:buChar char="•"/>
              <a:tabLst>
                <a:tab pos="362585" algn="l"/>
              </a:tabLst>
            </a:pPr>
            <a:r>
              <a:rPr sz="1300" b="1" spc="10" dirty="0">
                <a:latin typeface="Tahoma"/>
                <a:cs typeface="Tahoma"/>
              </a:rPr>
              <a:t>полнородные</a:t>
            </a:r>
            <a:r>
              <a:rPr sz="1300" b="1" spc="265" dirty="0">
                <a:latin typeface="Tahoma"/>
                <a:cs typeface="Tahoma"/>
              </a:rPr>
              <a:t> </a:t>
            </a:r>
            <a:r>
              <a:rPr sz="1300" b="1" spc="65" dirty="0">
                <a:latin typeface="Tahoma"/>
                <a:cs typeface="Tahoma"/>
              </a:rPr>
              <a:t>и</a:t>
            </a:r>
            <a:r>
              <a:rPr sz="1300" b="1" spc="240" dirty="0">
                <a:latin typeface="Tahoma"/>
                <a:cs typeface="Tahoma"/>
              </a:rPr>
              <a:t> </a:t>
            </a:r>
            <a:r>
              <a:rPr sz="1300" b="1" spc="10" dirty="0">
                <a:latin typeface="Tahoma"/>
                <a:cs typeface="Tahoma"/>
              </a:rPr>
              <a:t>неполнородные</a:t>
            </a:r>
            <a:r>
              <a:rPr sz="1300" b="1" spc="270" dirty="0">
                <a:latin typeface="Tahoma"/>
                <a:cs typeface="Tahoma"/>
              </a:rPr>
              <a:t> </a:t>
            </a:r>
            <a:r>
              <a:rPr sz="1300" b="1" spc="10" dirty="0">
                <a:latin typeface="Tahoma"/>
                <a:cs typeface="Tahoma"/>
              </a:rPr>
              <a:t>брат</a:t>
            </a:r>
            <a:r>
              <a:rPr sz="1300" b="1" spc="265" dirty="0">
                <a:latin typeface="Tahoma"/>
                <a:cs typeface="Tahoma"/>
              </a:rPr>
              <a:t> </a:t>
            </a:r>
            <a:r>
              <a:rPr sz="1300" b="1" spc="65" dirty="0">
                <a:latin typeface="Tahoma"/>
                <a:cs typeface="Tahoma"/>
              </a:rPr>
              <a:t>и</a:t>
            </a:r>
            <a:r>
              <a:rPr sz="1300" b="1" spc="265" dirty="0">
                <a:latin typeface="Tahoma"/>
                <a:cs typeface="Tahoma"/>
              </a:rPr>
              <a:t> </a:t>
            </a:r>
            <a:r>
              <a:rPr sz="1300" b="1" spc="10" dirty="0">
                <a:latin typeface="Tahoma"/>
                <a:cs typeface="Tahoma"/>
              </a:rPr>
              <a:t>(или)</a:t>
            </a:r>
            <a:r>
              <a:rPr sz="1300" b="1" spc="254" dirty="0">
                <a:latin typeface="Tahoma"/>
                <a:cs typeface="Tahoma"/>
              </a:rPr>
              <a:t> </a:t>
            </a:r>
            <a:r>
              <a:rPr sz="1300" b="1" spc="10" dirty="0">
                <a:latin typeface="Tahoma"/>
                <a:cs typeface="Tahoma"/>
              </a:rPr>
              <a:t>сестра,</a:t>
            </a:r>
            <a:r>
              <a:rPr sz="1300" b="1" spc="260" dirty="0">
                <a:latin typeface="Tahoma"/>
                <a:cs typeface="Tahoma"/>
              </a:rPr>
              <a:t> </a:t>
            </a:r>
            <a:r>
              <a:rPr sz="1300" b="1" spc="10" dirty="0">
                <a:latin typeface="Tahoma"/>
                <a:cs typeface="Tahoma"/>
              </a:rPr>
              <a:t>которые</a:t>
            </a:r>
            <a:r>
              <a:rPr sz="1300" b="1" spc="270" dirty="0">
                <a:latin typeface="Tahoma"/>
                <a:cs typeface="Tahoma"/>
              </a:rPr>
              <a:t> </a:t>
            </a:r>
            <a:r>
              <a:rPr sz="1300" b="1" spc="10" dirty="0">
                <a:latin typeface="Tahoma"/>
                <a:cs typeface="Tahoma"/>
              </a:rPr>
              <a:t>обучаются</a:t>
            </a:r>
            <a:r>
              <a:rPr sz="1300" b="1" spc="270" dirty="0">
                <a:latin typeface="Tahoma"/>
                <a:cs typeface="Tahoma"/>
              </a:rPr>
              <a:t> </a:t>
            </a:r>
            <a:r>
              <a:rPr sz="1300" b="1" spc="10" dirty="0">
                <a:latin typeface="Tahoma"/>
                <a:cs typeface="Tahoma"/>
              </a:rPr>
              <a:t>в</a:t>
            </a:r>
            <a:r>
              <a:rPr sz="1300" b="1" spc="260" dirty="0">
                <a:latin typeface="Tahoma"/>
                <a:cs typeface="Tahoma"/>
              </a:rPr>
              <a:t> </a:t>
            </a:r>
            <a:r>
              <a:rPr sz="1300" b="1" spc="-10" dirty="0">
                <a:latin typeface="Tahoma"/>
                <a:cs typeface="Tahoma"/>
              </a:rPr>
              <a:t>данной </a:t>
            </a:r>
            <a:r>
              <a:rPr sz="1300" b="1" dirty="0">
                <a:latin typeface="Tahoma"/>
                <a:cs typeface="Tahoma"/>
              </a:rPr>
              <a:t>общеобразовательной</a:t>
            </a:r>
            <a:r>
              <a:rPr sz="1300" b="1" spc="375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организации</a:t>
            </a:r>
            <a:r>
              <a:rPr sz="1300" b="1" spc="360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(Федеральный</a:t>
            </a:r>
            <a:r>
              <a:rPr sz="1300" b="1" spc="360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закон</a:t>
            </a:r>
            <a:r>
              <a:rPr sz="1300" b="1" spc="355" dirty="0">
                <a:latin typeface="Tahoma"/>
                <a:cs typeface="Tahoma"/>
              </a:rPr>
              <a:t> </a:t>
            </a:r>
            <a:r>
              <a:rPr sz="1300" b="1" dirty="0">
                <a:latin typeface="Tahoma"/>
                <a:cs typeface="Tahoma"/>
              </a:rPr>
              <a:t>от</a:t>
            </a:r>
            <a:r>
              <a:rPr sz="1300" b="1" spc="345" dirty="0">
                <a:latin typeface="Tahoma"/>
                <a:cs typeface="Tahoma"/>
              </a:rPr>
              <a:t> </a:t>
            </a:r>
            <a:r>
              <a:rPr sz="1300" b="1" spc="-45" dirty="0">
                <a:latin typeface="Tahoma"/>
                <a:cs typeface="Tahoma"/>
              </a:rPr>
              <a:t>02.07.2021</a:t>
            </a:r>
            <a:r>
              <a:rPr sz="1300" b="1" spc="345" dirty="0">
                <a:latin typeface="Tahoma"/>
                <a:cs typeface="Tahoma"/>
              </a:rPr>
              <a:t> </a:t>
            </a:r>
            <a:r>
              <a:rPr sz="1300" b="1" spc="-90" dirty="0">
                <a:latin typeface="Tahoma"/>
                <a:cs typeface="Tahoma"/>
              </a:rPr>
              <a:t>№310-</a:t>
            </a:r>
            <a:r>
              <a:rPr sz="1300" b="1" spc="55" dirty="0">
                <a:latin typeface="Tahoma"/>
                <a:cs typeface="Tahoma"/>
              </a:rPr>
              <a:t>ФЗ</a:t>
            </a:r>
            <a:r>
              <a:rPr sz="1300" b="1" spc="345" dirty="0">
                <a:latin typeface="Tahoma"/>
                <a:cs typeface="Tahoma"/>
              </a:rPr>
              <a:t> </a:t>
            </a:r>
            <a:r>
              <a:rPr sz="1300" b="1" spc="-25" dirty="0">
                <a:latin typeface="Tahoma"/>
                <a:cs typeface="Tahoma"/>
              </a:rPr>
              <a:t>«О </a:t>
            </a:r>
            <a:r>
              <a:rPr sz="1300" b="1" spc="50" dirty="0">
                <a:latin typeface="Tahoma"/>
                <a:cs typeface="Tahoma"/>
              </a:rPr>
              <a:t>внесении</a:t>
            </a:r>
            <a:r>
              <a:rPr sz="1300" b="1" spc="105" dirty="0">
                <a:latin typeface="Tahoma"/>
                <a:cs typeface="Tahoma"/>
              </a:rPr>
              <a:t>  </a:t>
            </a:r>
            <a:r>
              <a:rPr sz="1300" b="1" spc="55" dirty="0">
                <a:latin typeface="Tahoma"/>
                <a:cs typeface="Tahoma"/>
              </a:rPr>
              <a:t>изменений</a:t>
            </a:r>
            <a:r>
              <a:rPr sz="1300" b="1" spc="110" dirty="0">
                <a:latin typeface="Tahoma"/>
                <a:cs typeface="Tahoma"/>
              </a:rPr>
              <a:t>  </a:t>
            </a:r>
            <a:r>
              <a:rPr sz="1300" b="1" dirty="0">
                <a:latin typeface="Tahoma"/>
                <a:cs typeface="Tahoma"/>
              </a:rPr>
              <a:t>в</a:t>
            </a:r>
            <a:r>
              <a:rPr sz="1300" b="1" spc="100" dirty="0">
                <a:latin typeface="Tahoma"/>
                <a:cs typeface="Tahoma"/>
              </a:rPr>
              <a:t>  </a:t>
            </a:r>
            <a:r>
              <a:rPr sz="1300" b="1" dirty="0">
                <a:latin typeface="Tahoma"/>
                <a:cs typeface="Tahoma"/>
              </a:rPr>
              <a:t>ст.54</a:t>
            </a:r>
            <a:r>
              <a:rPr sz="1300" b="1" spc="100" dirty="0">
                <a:latin typeface="Tahoma"/>
                <a:cs typeface="Tahoma"/>
              </a:rPr>
              <a:t>  </a:t>
            </a:r>
            <a:r>
              <a:rPr sz="1300" b="1" spc="50" dirty="0">
                <a:latin typeface="Tahoma"/>
                <a:cs typeface="Tahoma"/>
              </a:rPr>
              <a:t>Семейного</a:t>
            </a:r>
            <a:r>
              <a:rPr sz="1300" b="1" spc="114" dirty="0">
                <a:latin typeface="Tahoma"/>
                <a:cs typeface="Tahoma"/>
              </a:rPr>
              <a:t>  </a:t>
            </a:r>
            <a:r>
              <a:rPr sz="1300" b="1" spc="45" dirty="0">
                <a:latin typeface="Tahoma"/>
                <a:cs typeface="Tahoma"/>
              </a:rPr>
              <a:t>кодекса</a:t>
            </a:r>
            <a:r>
              <a:rPr sz="1300" b="1" spc="105" dirty="0">
                <a:latin typeface="Tahoma"/>
                <a:cs typeface="Tahoma"/>
              </a:rPr>
              <a:t>  </a:t>
            </a:r>
            <a:r>
              <a:rPr sz="1300" b="1" spc="85" dirty="0">
                <a:latin typeface="Tahoma"/>
                <a:cs typeface="Tahoma"/>
              </a:rPr>
              <a:t>РФ</a:t>
            </a:r>
            <a:r>
              <a:rPr sz="1300" b="1" spc="105" dirty="0">
                <a:latin typeface="Tahoma"/>
                <a:cs typeface="Tahoma"/>
              </a:rPr>
              <a:t>  </a:t>
            </a:r>
            <a:r>
              <a:rPr sz="1300" b="1" spc="65" dirty="0">
                <a:latin typeface="Tahoma"/>
                <a:cs typeface="Tahoma"/>
              </a:rPr>
              <a:t>и</a:t>
            </a:r>
            <a:r>
              <a:rPr sz="1300" b="1" spc="100" dirty="0">
                <a:latin typeface="Tahoma"/>
                <a:cs typeface="Tahoma"/>
              </a:rPr>
              <a:t>  </a:t>
            </a:r>
            <a:r>
              <a:rPr sz="1300" b="1" dirty="0">
                <a:latin typeface="Tahoma"/>
                <a:cs typeface="Tahoma"/>
              </a:rPr>
              <a:t>ст.36</a:t>
            </a:r>
            <a:r>
              <a:rPr sz="1300" b="1" spc="110" dirty="0">
                <a:latin typeface="Tahoma"/>
                <a:cs typeface="Tahoma"/>
              </a:rPr>
              <a:t>  </a:t>
            </a:r>
            <a:r>
              <a:rPr sz="1300" b="1" spc="65" dirty="0">
                <a:latin typeface="Tahoma"/>
                <a:cs typeface="Tahoma"/>
              </a:rPr>
              <a:t>и</a:t>
            </a:r>
            <a:r>
              <a:rPr sz="1300" b="1" spc="100" dirty="0">
                <a:latin typeface="Tahoma"/>
                <a:cs typeface="Tahoma"/>
              </a:rPr>
              <a:t>  </a:t>
            </a:r>
            <a:r>
              <a:rPr sz="1300" b="1" dirty="0">
                <a:latin typeface="Tahoma"/>
                <a:cs typeface="Tahoma"/>
              </a:rPr>
              <a:t>ст.67</a:t>
            </a:r>
            <a:r>
              <a:rPr sz="1300" b="1" spc="95" dirty="0">
                <a:latin typeface="Tahoma"/>
                <a:cs typeface="Tahoma"/>
              </a:rPr>
              <a:t>  </a:t>
            </a:r>
            <a:r>
              <a:rPr sz="1300" b="1" spc="55" dirty="0">
                <a:latin typeface="Tahoma"/>
                <a:cs typeface="Tahoma"/>
              </a:rPr>
              <a:t>ФЗ</a:t>
            </a:r>
            <a:r>
              <a:rPr sz="1300" b="1" spc="100" dirty="0">
                <a:latin typeface="Tahoma"/>
                <a:cs typeface="Tahoma"/>
              </a:rPr>
              <a:t>  </a:t>
            </a:r>
            <a:r>
              <a:rPr sz="1300" b="1" spc="-25" dirty="0">
                <a:latin typeface="Tahoma"/>
                <a:cs typeface="Tahoma"/>
              </a:rPr>
              <a:t>«Об </a:t>
            </a:r>
            <a:r>
              <a:rPr sz="1300" b="1" spc="10" dirty="0">
                <a:latin typeface="Tahoma"/>
                <a:cs typeface="Tahoma"/>
              </a:rPr>
              <a:t>образовании</a:t>
            </a:r>
            <a:r>
              <a:rPr sz="1300" b="1" spc="195" dirty="0">
                <a:latin typeface="Tahoma"/>
                <a:cs typeface="Tahoma"/>
              </a:rPr>
              <a:t> </a:t>
            </a:r>
            <a:r>
              <a:rPr sz="1300" b="1" spc="10" dirty="0">
                <a:latin typeface="Tahoma"/>
                <a:cs typeface="Tahoma"/>
              </a:rPr>
              <a:t>в</a:t>
            </a:r>
            <a:r>
              <a:rPr sz="1300" b="1" spc="165" dirty="0">
                <a:latin typeface="Tahoma"/>
                <a:cs typeface="Tahoma"/>
              </a:rPr>
              <a:t> </a:t>
            </a:r>
            <a:r>
              <a:rPr sz="1300" b="1" spc="-25" dirty="0">
                <a:latin typeface="Tahoma"/>
                <a:cs typeface="Tahoma"/>
              </a:rPr>
              <a:t>РФ»</a:t>
            </a:r>
            <a:endParaRPr sz="1300">
              <a:latin typeface="Tahoma"/>
              <a:cs typeface="Tahom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9784" y="4895380"/>
            <a:ext cx="1769618" cy="1769618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4633848" y="1410969"/>
            <a:ext cx="2426970" cy="1155700"/>
            <a:chOff x="4633848" y="1410969"/>
            <a:chExt cx="2426970" cy="1155700"/>
          </a:xfrm>
        </p:grpSpPr>
        <p:sp>
          <p:nvSpPr>
            <p:cNvPr id="12" name="object 12"/>
            <p:cNvSpPr/>
            <p:nvPr/>
          </p:nvSpPr>
          <p:spPr>
            <a:xfrm>
              <a:off x="4640198" y="1417319"/>
              <a:ext cx="2414270" cy="1143000"/>
            </a:xfrm>
            <a:custGeom>
              <a:avLst/>
              <a:gdLst/>
              <a:ahLst/>
              <a:cxnLst/>
              <a:rect l="l" t="t" r="r" b="b"/>
              <a:pathLst>
                <a:path w="2414270" h="1143000">
                  <a:moveTo>
                    <a:pt x="2223516" y="0"/>
                  </a:moveTo>
                  <a:lnTo>
                    <a:pt x="190500" y="0"/>
                  </a:lnTo>
                  <a:lnTo>
                    <a:pt x="146837" y="5034"/>
                  </a:lnTo>
                  <a:lnTo>
                    <a:pt x="106746" y="19372"/>
                  </a:lnTo>
                  <a:lnTo>
                    <a:pt x="71374" y="41867"/>
                  </a:lnTo>
                  <a:lnTo>
                    <a:pt x="41867" y="71374"/>
                  </a:lnTo>
                  <a:lnTo>
                    <a:pt x="19372" y="106746"/>
                  </a:lnTo>
                  <a:lnTo>
                    <a:pt x="5034" y="146837"/>
                  </a:lnTo>
                  <a:lnTo>
                    <a:pt x="0" y="190500"/>
                  </a:lnTo>
                  <a:lnTo>
                    <a:pt x="0" y="952500"/>
                  </a:lnTo>
                  <a:lnTo>
                    <a:pt x="5034" y="996162"/>
                  </a:lnTo>
                  <a:lnTo>
                    <a:pt x="19372" y="1036253"/>
                  </a:lnTo>
                  <a:lnTo>
                    <a:pt x="41867" y="1071625"/>
                  </a:lnTo>
                  <a:lnTo>
                    <a:pt x="71374" y="1101132"/>
                  </a:lnTo>
                  <a:lnTo>
                    <a:pt x="106746" y="1123627"/>
                  </a:lnTo>
                  <a:lnTo>
                    <a:pt x="146837" y="1137965"/>
                  </a:lnTo>
                  <a:lnTo>
                    <a:pt x="190500" y="1143000"/>
                  </a:lnTo>
                  <a:lnTo>
                    <a:pt x="2223516" y="1143000"/>
                  </a:lnTo>
                  <a:lnTo>
                    <a:pt x="2267178" y="1137965"/>
                  </a:lnTo>
                  <a:lnTo>
                    <a:pt x="2307269" y="1123627"/>
                  </a:lnTo>
                  <a:lnTo>
                    <a:pt x="2342641" y="1101132"/>
                  </a:lnTo>
                  <a:lnTo>
                    <a:pt x="2372148" y="1071625"/>
                  </a:lnTo>
                  <a:lnTo>
                    <a:pt x="2394643" y="1036253"/>
                  </a:lnTo>
                  <a:lnTo>
                    <a:pt x="2408981" y="996162"/>
                  </a:lnTo>
                  <a:lnTo>
                    <a:pt x="2414016" y="952500"/>
                  </a:lnTo>
                  <a:lnTo>
                    <a:pt x="2414016" y="190500"/>
                  </a:lnTo>
                  <a:lnTo>
                    <a:pt x="2408981" y="146837"/>
                  </a:lnTo>
                  <a:lnTo>
                    <a:pt x="2394643" y="106746"/>
                  </a:lnTo>
                  <a:lnTo>
                    <a:pt x="2372148" y="71374"/>
                  </a:lnTo>
                  <a:lnTo>
                    <a:pt x="2342641" y="41867"/>
                  </a:lnTo>
                  <a:lnTo>
                    <a:pt x="2307269" y="19372"/>
                  </a:lnTo>
                  <a:lnTo>
                    <a:pt x="2267178" y="5034"/>
                  </a:lnTo>
                  <a:lnTo>
                    <a:pt x="2223516" y="0"/>
                  </a:lnTo>
                  <a:close/>
                </a:path>
              </a:pathLst>
            </a:custGeom>
            <a:solidFill>
              <a:srgbClr val="AADAAE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40198" y="1417319"/>
              <a:ext cx="2414270" cy="1143000"/>
            </a:xfrm>
            <a:custGeom>
              <a:avLst/>
              <a:gdLst/>
              <a:ahLst/>
              <a:cxnLst/>
              <a:rect l="l" t="t" r="r" b="b"/>
              <a:pathLst>
                <a:path w="2414270" h="1143000">
                  <a:moveTo>
                    <a:pt x="0" y="190500"/>
                  </a:moveTo>
                  <a:lnTo>
                    <a:pt x="5034" y="146837"/>
                  </a:lnTo>
                  <a:lnTo>
                    <a:pt x="19372" y="106746"/>
                  </a:lnTo>
                  <a:lnTo>
                    <a:pt x="41867" y="71374"/>
                  </a:lnTo>
                  <a:lnTo>
                    <a:pt x="71374" y="41867"/>
                  </a:lnTo>
                  <a:lnTo>
                    <a:pt x="106746" y="19372"/>
                  </a:lnTo>
                  <a:lnTo>
                    <a:pt x="146837" y="5034"/>
                  </a:lnTo>
                  <a:lnTo>
                    <a:pt x="190500" y="0"/>
                  </a:lnTo>
                  <a:lnTo>
                    <a:pt x="2223516" y="0"/>
                  </a:lnTo>
                  <a:lnTo>
                    <a:pt x="2267178" y="5034"/>
                  </a:lnTo>
                  <a:lnTo>
                    <a:pt x="2307269" y="19372"/>
                  </a:lnTo>
                  <a:lnTo>
                    <a:pt x="2342641" y="41867"/>
                  </a:lnTo>
                  <a:lnTo>
                    <a:pt x="2372148" y="71374"/>
                  </a:lnTo>
                  <a:lnTo>
                    <a:pt x="2394643" y="106746"/>
                  </a:lnTo>
                  <a:lnTo>
                    <a:pt x="2408981" y="146837"/>
                  </a:lnTo>
                  <a:lnTo>
                    <a:pt x="2414016" y="190500"/>
                  </a:lnTo>
                  <a:lnTo>
                    <a:pt x="2414016" y="952500"/>
                  </a:lnTo>
                  <a:lnTo>
                    <a:pt x="2408981" y="996162"/>
                  </a:lnTo>
                  <a:lnTo>
                    <a:pt x="2394643" y="1036253"/>
                  </a:lnTo>
                  <a:lnTo>
                    <a:pt x="2372148" y="1071625"/>
                  </a:lnTo>
                  <a:lnTo>
                    <a:pt x="2342641" y="1101132"/>
                  </a:lnTo>
                  <a:lnTo>
                    <a:pt x="2307269" y="1123627"/>
                  </a:lnTo>
                  <a:lnTo>
                    <a:pt x="2267178" y="1137965"/>
                  </a:lnTo>
                  <a:lnTo>
                    <a:pt x="2223516" y="1143000"/>
                  </a:lnTo>
                  <a:lnTo>
                    <a:pt x="190500" y="1143000"/>
                  </a:lnTo>
                  <a:lnTo>
                    <a:pt x="146837" y="1137965"/>
                  </a:lnTo>
                  <a:lnTo>
                    <a:pt x="106746" y="1123627"/>
                  </a:lnTo>
                  <a:lnTo>
                    <a:pt x="71374" y="1101132"/>
                  </a:lnTo>
                  <a:lnTo>
                    <a:pt x="41867" y="1071625"/>
                  </a:lnTo>
                  <a:lnTo>
                    <a:pt x="19372" y="1036253"/>
                  </a:lnTo>
                  <a:lnTo>
                    <a:pt x="5034" y="996162"/>
                  </a:lnTo>
                  <a:lnTo>
                    <a:pt x="0" y="95250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A1A1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9149588" y="1369313"/>
            <a:ext cx="2426970" cy="1155700"/>
            <a:chOff x="9149588" y="1369313"/>
            <a:chExt cx="2426970" cy="1155700"/>
          </a:xfrm>
        </p:grpSpPr>
        <p:sp>
          <p:nvSpPr>
            <p:cNvPr id="15" name="object 15"/>
            <p:cNvSpPr/>
            <p:nvPr/>
          </p:nvSpPr>
          <p:spPr>
            <a:xfrm>
              <a:off x="9155938" y="1375663"/>
              <a:ext cx="2414270" cy="1143000"/>
            </a:xfrm>
            <a:custGeom>
              <a:avLst/>
              <a:gdLst/>
              <a:ahLst/>
              <a:cxnLst/>
              <a:rect l="l" t="t" r="r" b="b"/>
              <a:pathLst>
                <a:path w="2414270" h="1143000">
                  <a:moveTo>
                    <a:pt x="2223515" y="0"/>
                  </a:moveTo>
                  <a:lnTo>
                    <a:pt x="190500" y="0"/>
                  </a:lnTo>
                  <a:lnTo>
                    <a:pt x="146797" y="5027"/>
                  </a:lnTo>
                  <a:lnTo>
                    <a:pt x="106691" y="19349"/>
                  </a:lnTo>
                  <a:lnTo>
                    <a:pt x="71321" y="41827"/>
                  </a:lnTo>
                  <a:lnTo>
                    <a:pt x="41827" y="71321"/>
                  </a:lnTo>
                  <a:lnTo>
                    <a:pt x="19349" y="106691"/>
                  </a:lnTo>
                  <a:lnTo>
                    <a:pt x="5027" y="146797"/>
                  </a:lnTo>
                  <a:lnTo>
                    <a:pt x="0" y="190500"/>
                  </a:lnTo>
                  <a:lnTo>
                    <a:pt x="0" y="952500"/>
                  </a:lnTo>
                  <a:lnTo>
                    <a:pt x="5027" y="996162"/>
                  </a:lnTo>
                  <a:lnTo>
                    <a:pt x="19349" y="1036253"/>
                  </a:lnTo>
                  <a:lnTo>
                    <a:pt x="41827" y="1071625"/>
                  </a:lnTo>
                  <a:lnTo>
                    <a:pt x="71321" y="1101132"/>
                  </a:lnTo>
                  <a:lnTo>
                    <a:pt x="106691" y="1123627"/>
                  </a:lnTo>
                  <a:lnTo>
                    <a:pt x="146797" y="1137965"/>
                  </a:lnTo>
                  <a:lnTo>
                    <a:pt x="190500" y="1143000"/>
                  </a:lnTo>
                  <a:lnTo>
                    <a:pt x="2223515" y="1143000"/>
                  </a:lnTo>
                  <a:lnTo>
                    <a:pt x="2267178" y="1137965"/>
                  </a:lnTo>
                  <a:lnTo>
                    <a:pt x="2307269" y="1123627"/>
                  </a:lnTo>
                  <a:lnTo>
                    <a:pt x="2342641" y="1101132"/>
                  </a:lnTo>
                  <a:lnTo>
                    <a:pt x="2372148" y="1071625"/>
                  </a:lnTo>
                  <a:lnTo>
                    <a:pt x="2394643" y="1036253"/>
                  </a:lnTo>
                  <a:lnTo>
                    <a:pt x="2408981" y="996162"/>
                  </a:lnTo>
                  <a:lnTo>
                    <a:pt x="2414015" y="952500"/>
                  </a:lnTo>
                  <a:lnTo>
                    <a:pt x="2414015" y="190500"/>
                  </a:lnTo>
                  <a:lnTo>
                    <a:pt x="2408981" y="146797"/>
                  </a:lnTo>
                  <a:lnTo>
                    <a:pt x="2394643" y="106691"/>
                  </a:lnTo>
                  <a:lnTo>
                    <a:pt x="2372148" y="71321"/>
                  </a:lnTo>
                  <a:lnTo>
                    <a:pt x="2342641" y="41827"/>
                  </a:lnTo>
                  <a:lnTo>
                    <a:pt x="2307269" y="19349"/>
                  </a:lnTo>
                  <a:lnTo>
                    <a:pt x="2267178" y="5027"/>
                  </a:lnTo>
                  <a:lnTo>
                    <a:pt x="2223515" y="0"/>
                  </a:lnTo>
                  <a:close/>
                </a:path>
              </a:pathLst>
            </a:custGeom>
            <a:solidFill>
              <a:srgbClr val="AADAAE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155938" y="1375663"/>
              <a:ext cx="2414270" cy="1143000"/>
            </a:xfrm>
            <a:custGeom>
              <a:avLst/>
              <a:gdLst/>
              <a:ahLst/>
              <a:cxnLst/>
              <a:rect l="l" t="t" r="r" b="b"/>
              <a:pathLst>
                <a:path w="2414270" h="1143000">
                  <a:moveTo>
                    <a:pt x="0" y="190500"/>
                  </a:moveTo>
                  <a:lnTo>
                    <a:pt x="5027" y="146797"/>
                  </a:lnTo>
                  <a:lnTo>
                    <a:pt x="19349" y="106691"/>
                  </a:lnTo>
                  <a:lnTo>
                    <a:pt x="41827" y="71321"/>
                  </a:lnTo>
                  <a:lnTo>
                    <a:pt x="71321" y="41827"/>
                  </a:lnTo>
                  <a:lnTo>
                    <a:pt x="106691" y="19349"/>
                  </a:lnTo>
                  <a:lnTo>
                    <a:pt x="146797" y="5027"/>
                  </a:lnTo>
                  <a:lnTo>
                    <a:pt x="190500" y="0"/>
                  </a:lnTo>
                  <a:lnTo>
                    <a:pt x="2223515" y="0"/>
                  </a:lnTo>
                  <a:lnTo>
                    <a:pt x="2267178" y="5027"/>
                  </a:lnTo>
                  <a:lnTo>
                    <a:pt x="2307269" y="19349"/>
                  </a:lnTo>
                  <a:lnTo>
                    <a:pt x="2342641" y="41827"/>
                  </a:lnTo>
                  <a:lnTo>
                    <a:pt x="2372148" y="71321"/>
                  </a:lnTo>
                  <a:lnTo>
                    <a:pt x="2394643" y="106691"/>
                  </a:lnTo>
                  <a:lnTo>
                    <a:pt x="2408981" y="146797"/>
                  </a:lnTo>
                  <a:lnTo>
                    <a:pt x="2414015" y="190500"/>
                  </a:lnTo>
                  <a:lnTo>
                    <a:pt x="2414015" y="952500"/>
                  </a:lnTo>
                  <a:lnTo>
                    <a:pt x="2408981" y="996162"/>
                  </a:lnTo>
                  <a:lnTo>
                    <a:pt x="2394643" y="1036253"/>
                  </a:lnTo>
                  <a:lnTo>
                    <a:pt x="2372148" y="1071625"/>
                  </a:lnTo>
                  <a:lnTo>
                    <a:pt x="2342641" y="1101132"/>
                  </a:lnTo>
                  <a:lnTo>
                    <a:pt x="2307269" y="1123627"/>
                  </a:lnTo>
                  <a:lnTo>
                    <a:pt x="2267178" y="1137965"/>
                  </a:lnTo>
                  <a:lnTo>
                    <a:pt x="2223515" y="1143000"/>
                  </a:lnTo>
                  <a:lnTo>
                    <a:pt x="190500" y="1143000"/>
                  </a:lnTo>
                  <a:lnTo>
                    <a:pt x="146797" y="1137965"/>
                  </a:lnTo>
                  <a:lnTo>
                    <a:pt x="106691" y="1123627"/>
                  </a:lnTo>
                  <a:lnTo>
                    <a:pt x="71321" y="1101132"/>
                  </a:lnTo>
                  <a:lnTo>
                    <a:pt x="41827" y="1071625"/>
                  </a:lnTo>
                  <a:lnTo>
                    <a:pt x="19349" y="1036253"/>
                  </a:lnTo>
                  <a:lnTo>
                    <a:pt x="5027" y="996162"/>
                  </a:lnTo>
                  <a:lnTo>
                    <a:pt x="0" y="95250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A1A1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-6350"/>
            <a:ext cx="4067175" cy="6870700"/>
            <a:chOff x="-6350" y="-6350"/>
            <a:chExt cx="4067175" cy="68707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68458" y="39"/>
              <a:ext cx="292284" cy="682545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3758565" cy="6858000"/>
            </a:xfrm>
            <a:custGeom>
              <a:avLst/>
              <a:gdLst/>
              <a:ahLst/>
              <a:cxnLst/>
              <a:rect l="l" t="t" r="r" b="b"/>
              <a:pathLst>
                <a:path w="3758565" h="6858000">
                  <a:moveTo>
                    <a:pt x="0" y="6858000"/>
                  </a:moveTo>
                  <a:lnTo>
                    <a:pt x="3758311" y="6858000"/>
                  </a:lnTo>
                  <a:lnTo>
                    <a:pt x="3758311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3812540" cy="6858000"/>
            </a:xfrm>
            <a:custGeom>
              <a:avLst/>
              <a:gdLst/>
              <a:ahLst/>
              <a:cxnLst/>
              <a:rect l="l" t="t" r="r" b="b"/>
              <a:pathLst>
                <a:path w="3812540" h="6858000">
                  <a:moveTo>
                    <a:pt x="0" y="6858000"/>
                  </a:moveTo>
                  <a:lnTo>
                    <a:pt x="3812286" y="6858000"/>
                  </a:lnTo>
                  <a:lnTo>
                    <a:pt x="3812286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8282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4284" y="2450719"/>
            <a:ext cx="362331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Федеральный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Закон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от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28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декабря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2024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75" dirty="0">
                <a:latin typeface="Arial"/>
                <a:cs typeface="Arial"/>
              </a:rPr>
              <a:t>г.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№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544-</a:t>
            </a:r>
            <a:r>
              <a:rPr sz="1800" b="1" spc="-25" dirty="0">
                <a:latin typeface="Arial"/>
                <a:cs typeface="Arial"/>
              </a:rPr>
              <a:t>ФЗ</a:t>
            </a:r>
            <a:endParaRPr sz="18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«О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внесении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изменений</a:t>
            </a:r>
            <a:endParaRPr sz="1800">
              <a:latin typeface="Arial"/>
              <a:cs typeface="Arial"/>
            </a:endParaRPr>
          </a:p>
          <a:p>
            <a:pPr marL="558165" marR="551180" indent="1905" algn="ctr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в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статьи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67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и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78 </a:t>
            </a:r>
            <a:r>
              <a:rPr sz="1800" b="1" spc="-10" dirty="0">
                <a:latin typeface="Arial"/>
                <a:cs typeface="Arial"/>
              </a:rPr>
              <a:t>Федерального Закона</a:t>
            </a:r>
            <a:endParaRPr sz="18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«Об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образовании </a:t>
            </a:r>
            <a:r>
              <a:rPr sz="1800" b="1" dirty="0">
                <a:latin typeface="Arial"/>
                <a:cs typeface="Arial"/>
              </a:rPr>
              <a:t>в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Российской Федерации»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95096" y="-38100"/>
            <a:ext cx="3354704" cy="6934200"/>
            <a:chOff x="495096" y="-38100"/>
            <a:chExt cx="3354704" cy="6934200"/>
          </a:xfrm>
        </p:grpSpPr>
        <p:sp>
          <p:nvSpPr>
            <p:cNvPr id="8" name="object 8"/>
            <p:cNvSpPr/>
            <p:nvPr/>
          </p:nvSpPr>
          <p:spPr>
            <a:xfrm>
              <a:off x="501446" y="4424553"/>
              <a:ext cx="2669540" cy="516255"/>
            </a:xfrm>
            <a:custGeom>
              <a:avLst/>
              <a:gdLst/>
              <a:ahLst/>
              <a:cxnLst/>
              <a:rect l="l" t="t" r="r" b="b"/>
              <a:pathLst>
                <a:path w="2669540" h="516254">
                  <a:moveTo>
                    <a:pt x="2583383" y="0"/>
                  </a:moveTo>
                  <a:lnTo>
                    <a:pt x="86029" y="0"/>
                  </a:lnTo>
                  <a:lnTo>
                    <a:pt x="52544" y="6754"/>
                  </a:lnTo>
                  <a:lnTo>
                    <a:pt x="25198" y="25177"/>
                  </a:lnTo>
                  <a:lnTo>
                    <a:pt x="6760" y="52506"/>
                  </a:lnTo>
                  <a:lnTo>
                    <a:pt x="0" y="85979"/>
                  </a:lnTo>
                  <a:lnTo>
                    <a:pt x="0" y="430149"/>
                  </a:lnTo>
                  <a:lnTo>
                    <a:pt x="6760" y="463621"/>
                  </a:lnTo>
                  <a:lnTo>
                    <a:pt x="25198" y="490950"/>
                  </a:lnTo>
                  <a:lnTo>
                    <a:pt x="52544" y="509373"/>
                  </a:lnTo>
                  <a:lnTo>
                    <a:pt x="86029" y="516128"/>
                  </a:lnTo>
                  <a:lnTo>
                    <a:pt x="2583383" y="516128"/>
                  </a:lnTo>
                  <a:lnTo>
                    <a:pt x="2616875" y="509373"/>
                  </a:lnTo>
                  <a:lnTo>
                    <a:pt x="2644247" y="490950"/>
                  </a:lnTo>
                  <a:lnTo>
                    <a:pt x="2662714" y="463621"/>
                  </a:lnTo>
                  <a:lnTo>
                    <a:pt x="2669489" y="430149"/>
                  </a:lnTo>
                  <a:lnTo>
                    <a:pt x="2669489" y="85979"/>
                  </a:lnTo>
                  <a:lnTo>
                    <a:pt x="2662714" y="52506"/>
                  </a:lnTo>
                  <a:lnTo>
                    <a:pt x="2644247" y="25177"/>
                  </a:lnTo>
                  <a:lnTo>
                    <a:pt x="2616875" y="6754"/>
                  </a:lnTo>
                  <a:lnTo>
                    <a:pt x="2583383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1446" y="4424553"/>
              <a:ext cx="2669540" cy="516255"/>
            </a:xfrm>
            <a:custGeom>
              <a:avLst/>
              <a:gdLst/>
              <a:ahLst/>
              <a:cxnLst/>
              <a:rect l="l" t="t" r="r" b="b"/>
              <a:pathLst>
                <a:path w="2669540" h="516254">
                  <a:moveTo>
                    <a:pt x="0" y="85979"/>
                  </a:moveTo>
                  <a:lnTo>
                    <a:pt x="6760" y="52506"/>
                  </a:lnTo>
                  <a:lnTo>
                    <a:pt x="25198" y="25177"/>
                  </a:lnTo>
                  <a:lnTo>
                    <a:pt x="52544" y="6754"/>
                  </a:lnTo>
                  <a:lnTo>
                    <a:pt x="86029" y="0"/>
                  </a:lnTo>
                  <a:lnTo>
                    <a:pt x="2583383" y="0"/>
                  </a:lnTo>
                  <a:lnTo>
                    <a:pt x="2616875" y="6754"/>
                  </a:lnTo>
                  <a:lnTo>
                    <a:pt x="2644247" y="25177"/>
                  </a:lnTo>
                  <a:lnTo>
                    <a:pt x="2662714" y="52506"/>
                  </a:lnTo>
                  <a:lnTo>
                    <a:pt x="2669489" y="85979"/>
                  </a:lnTo>
                  <a:lnTo>
                    <a:pt x="2669489" y="430149"/>
                  </a:lnTo>
                  <a:lnTo>
                    <a:pt x="2662714" y="463621"/>
                  </a:lnTo>
                  <a:lnTo>
                    <a:pt x="2644247" y="490950"/>
                  </a:lnTo>
                  <a:lnTo>
                    <a:pt x="2616875" y="509373"/>
                  </a:lnTo>
                  <a:lnTo>
                    <a:pt x="2583383" y="516128"/>
                  </a:lnTo>
                  <a:lnTo>
                    <a:pt x="86029" y="516128"/>
                  </a:lnTo>
                  <a:lnTo>
                    <a:pt x="52544" y="509373"/>
                  </a:lnTo>
                  <a:lnTo>
                    <a:pt x="25198" y="490950"/>
                  </a:lnTo>
                  <a:lnTo>
                    <a:pt x="6760" y="463621"/>
                  </a:lnTo>
                  <a:lnTo>
                    <a:pt x="0" y="430149"/>
                  </a:lnTo>
                  <a:lnTo>
                    <a:pt x="0" y="85979"/>
                  </a:lnTo>
                  <a:close/>
                </a:path>
              </a:pathLst>
            </a:custGeom>
            <a:ln w="12699">
              <a:solidFill>
                <a:srgbClr val="A1A1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96411" y="0"/>
              <a:ext cx="15240" cy="6858000"/>
            </a:xfrm>
            <a:custGeom>
              <a:avLst/>
              <a:gdLst/>
              <a:ahLst/>
              <a:cxnLst/>
              <a:rect l="l" t="t" r="r" b="b"/>
              <a:pathLst>
                <a:path w="15239" h="6858000">
                  <a:moveTo>
                    <a:pt x="0" y="0"/>
                  </a:moveTo>
                  <a:lnTo>
                    <a:pt x="14986" y="6857999"/>
                  </a:lnTo>
                </a:path>
              </a:pathLst>
            </a:custGeom>
            <a:ln w="76200">
              <a:solidFill>
                <a:srgbClr val="5F5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4732401" y="841121"/>
            <a:ext cx="6738620" cy="635"/>
          </a:xfrm>
          <a:custGeom>
            <a:avLst/>
            <a:gdLst/>
            <a:ahLst/>
            <a:cxnLst/>
            <a:rect l="l" t="t" r="r" b="b"/>
            <a:pathLst>
              <a:path w="6738620" h="634">
                <a:moveTo>
                  <a:pt x="0" y="0"/>
                </a:moveTo>
                <a:lnTo>
                  <a:pt x="6738493" y="634"/>
                </a:lnTo>
              </a:path>
            </a:pathLst>
          </a:custGeom>
          <a:ln w="381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542535" y="-9652"/>
            <a:ext cx="73374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60119" algn="l"/>
                <a:tab pos="2472055" algn="l"/>
                <a:tab pos="3464560" algn="l"/>
                <a:tab pos="5093970" algn="l"/>
              </a:tabLst>
            </a:pPr>
            <a:r>
              <a:rPr sz="2400" spc="30" dirty="0"/>
              <a:t>Что</a:t>
            </a:r>
            <a:r>
              <a:rPr sz="2400" dirty="0"/>
              <a:t>	</a:t>
            </a:r>
            <a:r>
              <a:rPr sz="2400" spc="50" dirty="0"/>
              <a:t>нового</a:t>
            </a:r>
            <a:r>
              <a:rPr sz="2400" dirty="0"/>
              <a:t>	</a:t>
            </a:r>
            <a:r>
              <a:rPr sz="2400" spc="95" dirty="0"/>
              <a:t>при</a:t>
            </a:r>
            <a:r>
              <a:rPr sz="2400" dirty="0"/>
              <a:t>	</a:t>
            </a:r>
            <a:r>
              <a:rPr sz="2400" spc="110" dirty="0"/>
              <a:t>приеме</a:t>
            </a:r>
            <a:r>
              <a:rPr sz="2400" dirty="0"/>
              <a:t>	</a:t>
            </a:r>
            <a:r>
              <a:rPr sz="2400" spc="70" dirty="0"/>
              <a:t>иностранных </a:t>
            </a:r>
            <a:r>
              <a:rPr sz="2400" spc="50" dirty="0"/>
              <a:t>граждан</a:t>
            </a:r>
            <a:endParaRPr sz="2400"/>
          </a:p>
        </p:txBody>
      </p:sp>
      <p:sp>
        <p:nvSpPr>
          <p:cNvPr id="13" name="object 13"/>
          <p:cNvSpPr txBox="1"/>
          <p:nvPr/>
        </p:nvSpPr>
        <p:spPr>
          <a:xfrm>
            <a:off x="813917" y="4516577"/>
            <a:ext cx="20980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ч.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2.1.,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ч.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2.2.</a:t>
            </a:r>
            <a:r>
              <a:rPr sz="1800" b="1" spc="-35" dirty="0">
                <a:latin typeface="Arial"/>
                <a:cs typeface="Arial"/>
              </a:rPr>
              <a:t> ст.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78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21552" y="2429243"/>
            <a:ext cx="436625" cy="567702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424553" y="729904"/>
            <a:ext cx="7480934" cy="2089150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445"/>
              </a:spcBef>
            </a:pPr>
            <a:r>
              <a:rPr sz="2000" b="1" spc="70" dirty="0">
                <a:solidFill>
                  <a:srgbClr val="00AF50"/>
                </a:solidFill>
                <a:latin typeface="Tahoma"/>
                <a:cs typeface="Tahoma"/>
              </a:rPr>
              <a:t>Условия</a:t>
            </a:r>
            <a:r>
              <a:rPr sz="2000" b="1" spc="1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000" b="1" spc="-10" dirty="0">
                <a:solidFill>
                  <a:srgbClr val="00AF50"/>
                </a:solidFill>
                <a:latin typeface="Tahoma"/>
                <a:cs typeface="Tahoma"/>
              </a:rPr>
              <a:t>приема:</a:t>
            </a:r>
            <a:endParaRPr sz="2000">
              <a:latin typeface="Tahoma"/>
              <a:cs typeface="Tahoma"/>
            </a:endParaRPr>
          </a:p>
          <a:p>
            <a:pPr marL="346710" indent="-333375">
              <a:lnSpc>
                <a:spcPct val="100000"/>
              </a:lnSpc>
              <a:spcBef>
                <a:spcPts val="1345"/>
              </a:spcBef>
              <a:buFont typeface="Wingdings"/>
              <a:buChar char=""/>
              <a:tabLst>
                <a:tab pos="346710" algn="l"/>
              </a:tabLst>
            </a:pPr>
            <a:r>
              <a:rPr sz="2000" spc="190" dirty="0">
                <a:latin typeface="Tahoma"/>
                <a:cs typeface="Tahoma"/>
              </a:rPr>
              <a:t>предъявление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30" dirty="0">
                <a:latin typeface="Tahoma"/>
                <a:cs typeface="Tahoma"/>
              </a:rPr>
              <a:t>документов,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65" dirty="0">
                <a:latin typeface="Tahoma"/>
                <a:cs typeface="Tahoma"/>
              </a:rPr>
              <a:t>подтверждающих</a:t>
            </a:r>
            <a:endParaRPr sz="2000">
              <a:latin typeface="Tahoma"/>
              <a:cs typeface="Tahoma"/>
            </a:endParaRPr>
          </a:p>
          <a:p>
            <a:pPr marL="13335">
              <a:lnSpc>
                <a:spcPct val="100000"/>
              </a:lnSpc>
            </a:pPr>
            <a:r>
              <a:rPr sz="2000" spc="155" dirty="0">
                <a:latin typeface="Tahoma"/>
                <a:cs typeface="Tahoma"/>
              </a:rPr>
              <a:t>законность</a:t>
            </a:r>
            <a:r>
              <a:rPr sz="2000" spc="-95" dirty="0">
                <a:latin typeface="Tahoma"/>
                <a:cs typeface="Tahoma"/>
              </a:rPr>
              <a:t> </a:t>
            </a:r>
            <a:r>
              <a:rPr sz="2000" spc="175" dirty="0">
                <a:latin typeface="Tahoma"/>
                <a:cs typeface="Tahoma"/>
              </a:rPr>
              <a:t>нахождения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75" dirty="0">
                <a:latin typeface="Tahoma"/>
                <a:cs typeface="Tahoma"/>
              </a:rPr>
              <a:t>гражданина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60" dirty="0">
                <a:latin typeface="Tahoma"/>
                <a:cs typeface="Tahoma"/>
              </a:rPr>
              <a:t>на</a:t>
            </a:r>
            <a:r>
              <a:rPr sz="2000" spc="-85" dirty="0">
                <a:latin typeface="Tahoma"/>
                <a:cs typeface="Tahoma"/>
              </a:rPr>
              <a:t> </a:t>
            </a:r>
            <a:r>
              <a:rPr sz="2000" spc="185" dirty="0">
                <a:latin typeface="Tahoma"/>
                <a:cs typeface="Tahoma"/>
              </a:rPr>
              <a:t>территории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300" dirty="0">
                <a:latin typeface="Tahoma"/>
                <a:cs typeface="Tahoma"/>
              </a:rPr>
              <a:t>РФ</a:t>
            </a:r>
            <a:endParaRPr sz="2000">
              <a:latin typeface="Tahoma"/>
              <a:cs typeface="Tahoma"/>
            </a:endParaRPr>
          </a:p>
          <a:p>
            <a:pPr marL="12700" marR="547370" indent="333375">
              <a:lnSpc>
                <a:spcPct val="100000"/>
              </a:lnSpc>
              <a:spcBef>
                <a:spcPts val="1555"/>
              </a:spcBef>
              <a:buFont typeface="Wingdings"/>
              <a:buChar char=""/>
              <a:tabLst>
                <a:tab pos="346075" algn="l"/>
              </a:tabLst>
            </a:pPr>
            <a:r>
              <a:rPr sz="2000" spc="200" dirty="0">
                <a:latin typeface="Tahoma"/>
                <a:cs typeface="Tahoma"/>
              </a:rPr>
              <a:t>успешное</a:t>
            </a:r>
            <a:r>
              <a:rPr sz="2000" spc="-95" dirty="0">
                <a:latin typeface="Tahoma"/>
                <a:cs typeface="Tahoma"/>
              </a:rPr>
              <a:t> </a:t>
            </a:r>
            <a:r>
              <a:rPr sz="2000" spc="190" dirty="0">
                <a:latin typeface="Tahoma"/>
                <a:cs typeface="Tahoma"/>
              </a:rPr>
              <a:t>прохождение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60" dirty="0">
                <a:latin typeface="Tahoma"/>
                <a:cs typeface="Tahoma"/>
              </a:rPr>
              <a:t>тестирования</a:t>
            </a:r>
            <a:r>
              <a:rPr sz="2000" spc="-100" dirty="0">
                <a:latin typeface="Tahoma"/>
                <a:cs typeface="Tahoma"/>
              </a:rPr>
              <a:t> </a:t>
            </a:r>
            <a:r>
              <a:rPr sz="2000" spc="160" dirty="0">
                <a:latin typeface="Tahoma"/>
                <a:cs typeface="Tahoma"/>
              </a:rPr>
              <a:t>на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180" dirty="0">
                <a:latin typeface="Tahoma"/>
                <a:cs typeface="Tahoma"/>
              </a:rPr>
              <a:t>знание </a:t>
            </a:r>
            <a:r>
              <a:rPr sz="2000" spc="175" dirty="0">
                <a:latin typeface="Tahoma"/>
                <a:cs typeface="Tahoma"/>
              </a:rPr>
              <a:t>русского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60" dirty="0">
                <a:latin typeface="Tahoma"/>
                <a:cs typeface="Tahoma"/>
              </a:rPr>
              <a:t>языка</a:t>
            </a:r>
            <a:r>
              <a:rPr sz="2000" spc="60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81635" y="3710019"/>
            <a:ext cx="145270" cy="145485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4364228" y="3734561"/>
            <a:ext cx="74752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  <a:tabLst>
                <a:tab pos="1316990" algn="l"/>
                <a:tab pos="2719070" algn="l"/>
                <a:tab pos="4241800" algn="l"/>
                <a:tab pos="6057265" algn="l"/>
              </a:tabLst>
            </a:pPr>
            <a:r>
              <a:rPr sz="2400" b="1" spc="-490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r>
              <a:rPr sz="2400" b="1" spc="3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40" dirty="0">
                <a:latin typeface="Tahoma"/>
                <a:cs typeface="Tahoma"/>
              </a:rPr>
              <a:t>Порядок</a:t>
            </a:r>
            <a:r>
              <a:rPr sz="1500" b="1" dirty="0">
                <a:latin typeface="Tahoma"/>
                <a:cs typeface="Tahoma"/>
              </a:rPr>
              <a:t>	</a:t>
            </a:r>
            <a:r>
              <a:rPr sz="1500" b="1" spc="40" dirty="0">
                <a:latin typeface="Tahoma"/>
                <a:cs typeface="Tahoma"/>
              </a:rPr>
              <a:t>проведения</a:t>
            </a:r>
            <a:r>
              <a:rPr sz="1500" b="1" dirty="0">
                <a:latin typeface="Tahoma"/>
                <a:cs typeface="Tahoma"/>
              </a:rPr>
              <a:t>	</a:t>
            </a:r>
            <a:r>
              <a:rPr sz="1500" spc="110" dirty="0">
                <a:latin typeface="Tahoma"/>
                <a:cs typeface="Tahoma"/>
              </a:rPr>
              <a:t>тестирования</a:t>
            </a:r>
            <a:r>
              <a:rPr sz="1500" dirty="0">
                <a:latin typeface="Tahoma"/>
                <a:cs typeface="Tahoma"/>
              </a:rPr>
              <a:t>	</a:t>
            </a:r>
            <a:r>
              <a:rPr sz="1500" spc="95" dirty="0">
                <a:latin typeface="Tahoma"/>
                <a:cs typeface="Tahoma"/>
              </a:rPr>
              <a:t>устанавливается</a:t>
            </a:r>
            <a:r>
              <a:rPr sz="1500" dirty="0">
                <a:latin typeface="Tahoma"/>
                <a:cs typeface="Tahoma"/>
              </a:rPr>
              <a:t>	</a:t>
            </a:r>
            <a:r>
              <a:rPr sz="1500" spc="114" dirty="0">
                <a:latin typeface="Tahoma"/>
                <a:cs typeface="Tahoma"/>
              </a:rPr>
              <a:t>федеральным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64228" y="3990594"/>
            <a:ext cx="7477125" cy="711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spc="140" dirty="0">
                <a:latin typeface="Tahoma"/>
                <a:cs typeface="Tahoma"/>
              </a:rPr>
              <a:t>органом</a:t>
            </a:r>
            <a:r>
              <a:rPr sz="1500" spc="200" dirty="0">
                <a:latin typeface="Tahoma"/>
                <a:cs typeface="Tahoma"/>
              </a:rPr>
              <a:t>   </a:t>
            </a:r>
            <a:r>
              <a:rPr sz="1500" spc="130" dirty="0">
                <a:latin typeface="Tahoma"/>
                <a:cs typeface="Tahoma"/>
              </a:rPr>
              <a:t>исполнительной</a:t>
            </a:r>
            <a:r>
              <a:rPr sz="1500" spc="204" dirty="0">
                <a:latin typeface="Tahoma"/>
                <a:cs typeface="Tahoma"/>
              </a:rPr>
              <a:t>   </a:t>
            </a:r>
            <a:r>
              <a:rPr sz="1500" spc="70" dirty="0">
                <a:latin typeface="Tahoma"/>
                <a:cs typeface="Tahoma"/>
              </a:rPr>
              <a:t>власти,</a:t>
            </a:r>
            <a:r>
              <a:rPr sz="1500" spc="195" dirty="0">
                <a:latin typeface="Tahoma"/>
                <a:cs typeface="Tahoma"/>
              </a:rPr>
              <a:t>   </a:t>
            </a:r>
            <a:r>
              <a:rPr sz="1500" spc="140" dirty="0">
                <a:latin typeface="Tahoma"/>
                <a:cs typeface="Tahoma"/>
              </a:rPr>
              <a:t>осуществляющим</a:t>
            </a:r>
            <a:r>
              <a:rPr sz="1500" spc="204" dirty="0">
                <a:latin typeface="Tahoma"/>
                <a:cs typeface="Tahoma"/>
              </a:rPr>
              <a:t>   </a:t>
            </a:r>
            <a:r>
              <a:rPr sz="1500" spc="130" dirty="0">
                <a:latin typeface="Tahoma"/>
                <a:cs typeface="Tahoma"/>
              </a:rPr>
              <a:t>функции</a:t>
            </a:r>
            <a:r>
              <a:rPr sz="1500" spc="200" dirty="0">
                <a:latin typeface="Tahoma"/>
                <a:cs typeface="Tahoma"/>
              </a:rPr>
              <a:t>   </a:t>
            </a:r>
            <a:r>
              <a:rPr sz="1500" spc="50" dirty="0">
                <a:latin typeface="Tahoma"/>
                <a:cs typeface="Tahoma"/>
              </a:rPr>
              <a:t>по </a:t>
            </a:r>
            <a:r>
              <a:rPr sz="1500" spc="120" dirty="0">
                <a:latin typeface="Tahoma"/>
                <a:cs typeface="Tahoma"/>
              </a:rPr>
              <a:t>выработке</a:t>
            </a:r>
            <a:r>
              <a:rPr sz="1500" spc="125" dirty="0">
                <a:latin typeface="Tahoma"/>
                <a:cs typeface="Tahoma"/>
              </a:rPr>
              <a:t>  </a:t>
            </a:r>
            <a:r>
              <a:rPr sz="1500" spc="175" dirty="0">
                <a:latin typeface="Tahoma"/>
                <a:cs typeface="Tahoma"/>
              </a:rPr>
              <a:t>и</a:t>
            </a:r>
            <a:r>
              <a:rPr sz="1500" spc="125" dirty="0">
                <a:latin typeface="Tahoma"/>
                <a:cs typeface="Tahoma"/>
              </a:rPr>
              <a:t>  </a:t>
            </a:r>
            <a:r>
              <a:rPr sz="1500" spc="140" dirty="0">
                <a:latin typeface="Tahoma"/>
                <a:cs typeface="Tahoma"/>
              </a:rPr>
              <a:t>реализации</a:t>
            </a:r>
            <a:r>
              <a:rPr sz="1500" spc="135" dirty="0">
                <a:latin typeface="Tahoma"/>
                <a:cs typeface="Tahoma"/>
              </a:rPr>
              <a:t>  </a:t>
            </a:r>
            <a:r>
              <a:rPr sz="1500" spc="125" dirty="0">
                <a:latin typeface="Tahoma"/>
                <a:cs typeface="Tahoma"/>
              </a:rPr>
              <a:t>государственной</a:t>
            </a:r>
            <a:r>
              <a:rPr sz="1500" spc="135" dirty="0">
                <a:latin typeface="Tahoma"/>
                <a:cs typeface="Tahoma"/>
              </a:rPr>
              <a:t>  </a:t>
            </a:r>
            <a:r>
              <a:rPr sz="1500" spc="130" dirty="0">
                <a:latin typeface="Tahoma"/>
                <a:cs typeface="Tahoma"/>
              </a:rPr>
              <a:t>политики</a:t>
            </a:r>
            <a:r>
              <a:rPr sz="1500" spc="135" dirty="0">
                <a:latin typeface="Tahoma"/>
                <a:cs typeface="Tahoma"/>
              </a:rPr>
              <a:t>  </a:t>
            </a:r>
            <a:r>
              <a:rPr sz="1500" spc="175" dirty="0">
                <a:latin typeface="Tahoma"/>
                <a:cs typeface="Tahoma"/>
              </a:rPr>
              <a:t>и</a:t>
            </a:r>
            <a:r>
              <a:rPr sz="1500" spc="130" dirty="0">
                <a:latin typeface="Tahoma"/>
                <a:cs typeface="Tahoma"/>
              </a:rPr>
              <a:t>  </a:t>
            </a:r>
            <a:r>
              <a:rPr sz="1500" spc="105" dirty="0">
                <a:latin typeface="Tahoma"/>
                <a:cs typeface="Tahoma"/>
              </a:rPr>
              <a:t>нормативно- </a:t>
            </a:r>
            <a:r>
              <a:rPr sz="1500" spc="140" dirty="0">
                <a:latin typeface="Tahoma"/>
                <a:cs typeface="Tahoma"/>
              </a:rPr>
              <a:t>правовому</a:t>
            </a:r>
            <a:r>
              <a:rPr sz="1500" spc="-90" dirty="0">
                <a:latin typeface="Tahoma"/>
                <a:cs typeface="Tahoma"/>
              </a:rPr>
              <a:t> </a:t>
            </a:r>
            <a:r>
              <a:rPr sz="1500" spc="135" dirty="0">
                <a:latin typeface="Tahoma"/>
                <a:cs typeface="Tahoma"/>
              </a:rPr>
              <a:t>регулированию</a:t>
            </a:r>
            <a:r>
              <a:rPr sz="1500" spc="-70" dirty="0">
                <a:latin typeface="Tahoma"/>
                <a:cs typeface="Tahoma"/>
              </a:rPr>
              <a:t> </a:t>
            </a:r>
            <a:r>
              <a:rPr sz="1500" spc="114" dirty="0">
                <a:latin typeface="Tahoma"/>
                <a:cs typeface="Tahoma"/>
              </a:rPr>
              <a:t>в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130" dirty="0">
                <a:latin typeface="Tahoma"/>
                <a:cs typeface="Tahoma"/>
              </a:rPr>
              <a:t>сфере</a:t>
            </a:r>
            <a:r>
              <a:rPr sz="1500" spc="-70" dirty="0">
                <a:latin typeface="Tahoma"/>
                <a:cs typeface="Tahoma"/>
              </a:rPr>
              <a:t> </a:t>
            </a:r>
            <a:r>
              <a:rPr sz="1500" spc="140" dirty="0">
                <a:latin typeface="Tahoma"/>
                <a:cs typeface="Tahoma"/>
              </a:rPr>
              <a:t>общего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100" dirty="0">
                <a:latin typeface="Tahoma"/>
                <a:cs typeface="Tahoma"/>
              </a:rPr>
              <a:t>образования.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64228" y="5016500"/>
            <a:ext cx="7487920" cy="1626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b="1" spc="60" dirty="0">
                <a:latin typeface="Tahoma"/>
                <a:cs typeface="Tahoma"/>
              </a:rPr>
              <a:t>Методическое</a:t>
            </a:r>
            <a:r>
              <a:rPr sz="1500" b="1" spc="150" dirty="0">
                <a:latin typeface="Tahoma"/>
                <a:cs typeface="Tahoma"/>
              </a:rPr>
              <a:t>  </a:t>
            </a:r>
            <a:r>
              <a:rPr sz="1500" b="1" spc="65" dirty="0">
                <a:latin typeface="Tahoma"/>
                <a:cs typeface="Tahoma"/>
              </a:rPr>
              <a:t>обеспечение</a:t>
            </a:r>
            <a:r>
              <a:rPr sz="1500" b="1" spc="155" dirty="0">
                <a:latin typeface="Tahoma"/>
                <a:cs typeface="Tahoma"/>
              </a:rPr>
              <a:t>  </a:t>
            </a:r>
            <a:r>
              <a:rPr sz="1500" spc="145" dirty="0">
                <a:latin typeface="Tahoma"/>
                <a:cs typeface="Tahoma"/>
              </a:rPr>
              <a:t>проведения  </a:t>
            </a:r>
            <a:r>
              <a:rPr sz="1500" spc="100" dirty="0">
                <a:latin typeface="Tahoma"/>
                <a:cs typeface="Tahoma"/>
              </a:rPr>
              <a:t>тестирования,</a:t>
            </a:r>
            <a:r>
              <a:rPr sz="1500" spc="145" dirty="0">
                <a:latin typeface="Tahoma"/>
                <a:cs typeface="Tahoma"/>
              </a:rPr>
              <a:t>  </a:t>
            </a:r>
            <a:r>
              <a:rPr sz="1500" spc="125" dirty="0">
                <a:latin typeface="Tahoma"/>
                <a:cs typeface="Tahoma"/>
              </a:rPr>
              <a:t>организация разработки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spc="120" dirty="0">
                <a:latin typeface="Tahoma"/>
                <a:cs typeface="Tahoma"/>
              </a:rPr>
              <a:t>диагностических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125" dirty="0">
                <a:latin typeface="Tahoma"/>
                <a:cs typeface="Tahoma"/>
              </a:rPr>
              <a:t>материалов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spc="110" dirty="0">
                <a:latin typeface="Tahoma"/>
                <a:cs typeface="Tahoma"/>
              </a:rPr>
              <a:t>для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spc="114" dirty="0">
                <a:latin typeface="Tahoma"/>
                <a:cs typeface="Tahoma"/>
              </a:rPr>
              <a:t>его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spc="114" dirty="0">
                <a:latin typeface="Tahoma"/>
                <a:cs typeface="Tahoma"/>
              </a:rPr>
              <a:t>проведения,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130" dirty="0">
                <a:latin typeface="Tahoma"/>
                <a:cs typeface="Tahoma"/>
              </a:rPr>
              <a:t>критериев </a:t>
            </a:r>
            <a:r>
              <a:rPr sz="1500" spc="140" dirty="0">
                <a:latin typeface="Tahoma"/>
                <a:cs typeface="Tahoma"/>
              </a:rPr>
              <a:t>оценивания</a:t>
            </a:r>
            <a:r>
              <a:rPr sz="1500" spc="45" dirty="0">
                <a:latin typeface="Tahoma"/>
                <a:cs typeface="Tahoma"/>
              </a:rPr>
              <a:t> </a:t>
            </a:r>
            <a:r>
              <a:rPr sz="1500" spc="130" dirty="0">
                <a:latin typeface="Tahoma"/>
                <a:cs typeface="Tahoma"/>
              </a:rPr>
              <a:t>знания</a:t>
            </a:r>
            <a:r>
              <a:rPr sz="1500" spc="50" dirty="0">
                <a:latin typeface="Tahoma"/>
                <a:cs typeface="Tahoma"/>
              </a:rPr>
              <a:t> </a:t>
            </a:r>
            <a:r>
              <a:rPr sz="1500" spc="130" dirty="0">
                <a:latin typeface="Tahoma"/>
                <a:cs typeface="Tahoma"/>
              </a:rPr>
              <a:t>русского</a:t>
            </a:r>
            <a:r>
              <a:rPr sz="1500" spc="40" dirty="0">
                <a:latin typeface="Tahoma"/>
                <a:cs typeface="Tahoma"/>
              </a:rPr>
              <a:t> </a:t>
            </a:r>
            <a:r>
              <a:rPr sz="1500" spc="65" dirty="0">
                <a:latin typeface="Tahoma"/>
                <a:cs typeface="Tahoma"/>
              </a:rPr>
              <a:t>языка,</a:t>
            </a:r>
            <a:r>
              <a:rPr sz="1500" spc="50" dirty="0">
                <a:latin typeface="Tahoma"/>
                <a:cs typeface="Tahoma"/>
              </a:rPr>
              <a:t> </a:t>
            </a:r>
            <a:r>
              <a:rPr sz="1500" spc="85" dirty="0">
                <a:latin typeface="Tahoma"/>
                <a:cs typeface="Tahoma"/>
              </a:rPr>
              <a:t>а</a:t>
            </a:r>
            <a:r>
              <a:rPr sz="1500" spc="30" dirty="0">
                <a:latin typeface="Tahoma"/>
                <a:cs typeface="Tahoma"/>
              </a:rPr>
              <a:t> </a:t>
            </a:r>
            <a:r>
              <a:rPr sz="1500" spc="90" dirty="0">
                <a:latin typeface="Tahoma"/>
                <a:cs typeface="Tahoma"/>
              </a:rPr>
              <a:t>также</a:t>
            </a:r>
            <a:r>
              <a:rPr sz="1500" spc="35" dirty="0">
                <a:latin typeface="Tahoma"/>
                <a:cs typeface="Tahoma"/>
              </a:rPr>
              <a:t> </a:t>
            </a:r>
            <a:r>
              <a:rPr sz="1500" spc="145" dirty="0">
                <a:latin typeface="Tahoma"/>
                <a:cs typeface="Tahoma"/>
              </a:rPr>
              <a:t>определение</a:t>
            </a:r>
            <a:r>
              <a:rPr sz="1500" spc="40" dirty="0">
                <a:latin typeface="Tahoma"/>
                <a:cs typeface="Tahoma"/>
              </a:rPr>
              <a:t> </a:t>
            </a:r>
            <a:r>
              <a:rPr sz="1500" spc="135" dirty="0">
                <a:latin typeface="Tahoma"/>
                <a:cs typeface="Tahoma"/>
              </a:rPr>
              <a:t>минимального </a:t>
            </a:r>
            <a:r>
              <a:rPr sz="1500" spc="105" dirty="0">
                <a:latin typeface="Tahoma"/>
                <a:cs typeface="Tahoma"/>
              </a:rPr>
              <a:t>количества</a:t>
            </a:r>
            <a:r>
              <a:rPr sz="1500" spc="55" dirty="0">
                <a:latin typeface="Tahoma"/>
                <a:cs typeface="Tahoma"/>
              </a:rPr>
              <a:t>  </a:t>
            </a:r>
            <a:r>
              <a:rPr sz="1500" spc="80" dirty="0">
                <a:latin typeface="Tahoma"/>
                <a:cs typeface="Tahoma"/>
              </a:rPr>
              <a:t>баллов,</a:t>
            </a:r>
            <a:r>
              <a:rPr sz="1500" spc="60" dirty="0">
                <a:latin typeface="Tahoma"/>
                <a:cs typeface="Tahoma"/>
              </a:rPr>
              <a:t>  </a:t>
            </a:r>
            <a:r>
              <a:rPr sz="1500" spc="125" dirty="0">
                <a:latin typeface="Tahoma"/>
                <a:cs typeface="Tahoma"/>
              </a:rPr>
              <a:t>подтверждающего</a:t>
            </a:r>
            <a:r>
              <a:rPr sz="1500" spc="60" dirty="0">
                <a:latin typeface="Tahoma"/>
                <a:cs typeface="Tahoma"/>
              </a:rPr>
              <a:t>  </a:t>
            </a:r>
            <a:r>
              <a:rPr sz="1500" spc="145" dirty="0">
                <a:latin typeface="Tahoma"/>
                <a:cs typeface="Tahoma"/>
              </a:rPr>
              <a:t>успешное</a:t>
            </a:r>
            <a:r>
              <a:rPr sz="1500" spc="60" dirty="0">
                <a:latin typeface="Tahoma"/>
                <a:cs typeface="Tahoma"/>
              </a:rPr>
              <a:t>  </a:t>
            </a:r>
            <a:r>
              <a:rPr sz="1500" spc="135" dirty="0">
                <a:latin typeface="Tahoma"/>
                <a:cs typeface="Tahoma"/>
              </a:rPr>
              <a:t>прохождение</a:t>
            </a:r>
            <a:r>
              <a:rPr sz="1500" spc="60" dirty="0">
                <a:latin typeface="Tahoma"/>
                <a:cs typeface="Tahoma"/>
              </a:rPr>
              <a:t>  </a:t>
            </a:r>
            <a:r>
              <a:rPr sz="1500" spc="80" dirty="0">
                <a:latin typeface="Tahoma"/>
                <a:cs typeface="Tahoma"/>
              </a:rPr>
              <a:t>такого </a:t>
            </a:r>
            <a:r>
              <a:rPr sz="1500" spc="100" dirty="0">
                <a:latin typeface="Tahoma"/>
                <a:cs typeface="Tahoma"/>
              </a:rPr>
              <a:t>тестирования,</a:t>
            </a:r>
            <a:r>
              <a:rPr sz="1500" spc="15" dirty="0">
                <a:latin typeface="Tahoma"/>
                <a:cs typeface="Tahoma"/>
              </a:rPr>
              <a:t>  </a:t>
            </a:r>
            <a:r>
              <a:rPr sz="1500" spc="110" dirty="0">
                <a:latin typeface="Tahoma"/>
                <a:cs typeface="Tahoma"/>
              </a:rPr>
              <a:t>осуществляется</a:t>
            </a:r>
            <a:r>
              <a:rPr sz="1500" spc="25" dirty="0">
                <a:latin typeface="Tahoma"/>
                <a:cs typeface="Tahoma"/>
              </a:rPr>
              <a:t>  </a:t>
            </a:r>
            <a:r>
              <a:rPr sz="1500" spc="125" dirty="0">
                <a:latin typeface="Tahoma"/>
                <a:cs typeface="Tahoma"/>
              </a:rPr>
              <a:t>федеральным</a:t>
            </a:r>
            <a:r>
              <a:rPr sz="1500" spc="20" dirty="0">
                <a:latin typeface="Tahoma"/>
                <a:cs typeface="Tahoma"/>
              </a:rPr>
              <a:t>  </a:t>
            </a:r>
            <a:r>
              <a:rPr sz="1500" spc="145" dirty="0">
                <a:latin typeface="Tahoma"/>
                <a:cs typeface="Tahoma"/>
              </a:rPr>
              <a:t>органом</a:t>
            </a:r>
            <a:r>
              <a:rPr sz="1500" spc="15" dirty="0">
                <a:latin typeface="Tahoma"/>
                <a:cs typeface="Tahoma"/>
              </a:rPr>
              <a:t>  </a:t>
            </a:r>
            <a:r>
              <a:rPr sz="1500" spc="120" dirty="0">
                <a:latin typeface="Tahoma"/>
                <a:cs typeface="Tahoma"/>
              </a:rPr>
              <a:t>исполнительной </a:t>
            </a:r>
            <a:r>
              <a:rPr sz="1500" spc="70" dirty="0">
                <a:latin typeface="Tahoma"/>
                <a:cs typeface="Tahoma"/>
              </a:rPr>
              <a:t>власти,</a:t>
            </a:r>
            <a:r>
              <a:rPr sz="1500" spc="90" dirty="0">
                <a:latin typeface="Tahoma"/>
                <a:cs typeface="Tahoma"/>
              </a:rPr>
              <a:t>  </a:t>
            </a:r>
            <a:r>
              <a:rPr sz="1500" spc="135" dirty="0">
                <a:latin typeface="Tahoma"/>
                <a:cs typeface="Tahoma"/>
              </a:rPr>
              <a:t>осуществляющим</a:t>
            </a:r>
            <a:r>
              <a:rPr sz="1500" spc="95" dirty="0">
                <a:latin typeface="Tahoma"/>
                <a:cs typeface="Tahoma"/>
              </a:rPr>
              <a:t>  </a:t>
            </a:r>
            <a:r>
              <a:rPr sz="1500" spc="130" dirty="0">
                <a:latin typeface="Tahoma"/>
                <a:cs typeface="Tahoma"/>
              </a:rPr>
              <a:t>функции</a:t>
            </a:r>
            <a:r>
              <a:rPr sz="1500" spc="95" dirty="0">
                <a:latin typeface="Tahoma"/>
                <a:cs typeface="Tahoma"/>
              </a:rPr>
              <a:t>  </a:t>
            </a:r>
            <a:r>
              <a:rPr sz="1500" spc="145" dirty="0">
                <a:latin typeface="Tahoma"/>
                <a:cs typeface="Tahoma"/>
              </a:rPr>
              <a:t>по</a:t>
            </a:r>
            <a:r>
              <a:rPr sz="1500" spc="95" dirty="0">
                <a:latin typeface="Tahoma"/>
                <a:cs typeface="Tahoma"/>
              </a:rPr>
              <a:t>  </a:t>
            </a:r>
            <a:r>
              <a:rPr sz="1500" spc="125" dirty="0">
                <a:latin typeface="Tahoma"/>
                <a:cs typeface="Tahoma"/>
              </a:rPr>
              <a:t>контролю</a:t>
            </a:r>
            <a:r>
              <a:rPr sz="1500" spc="95" dirty="0">
                <a:latin typeface="Tahoma"/>
                <a:cs typeface="Tahoma"/>
              </a:rPr>
              <a:t>  </a:t>
            </a:r>
            <a:r>
              <a:rPr sz="1500" spc="175" dirty="0">
                <a:latin typeface="Tahoma"/>
                <a:cs typeface="Tahoma"/>
              </a:rPr>
              <a:t>и</a:t>
            </a:r>
            <a:r>
              <a:rPr sz="1500" spc="90" dirty="0">
                <a:latin typeface="Tahoma"/>
                <a:cs typeface="Tahoma"/>
              </a:rPr>
              <a:t>  </a:t>
            </a:r>
            <a:r>
              <a:rPr sz="1500" spc="125" dirty="0">
                <a:latin typeface="Tahoma"/>
                <a:cs typeface="Tahoma"/>
              </a:rPr>
              <a:t>надзору</a:t>
            </a:r>
            <a:r>
              <a:rPr sz="1500" spc="90" dirty="0">
                <a:latin typeface="Tahoma"/>
                <a:cs typeface="Tahoma"/>
              </a:rPr>
              <a:t>  </a:t>
            </a:r>
            <a:r>
              <a:rPr sz="1500" spc="114" dirty="0">
                <a:latin typeface="Tahoma"/>
                <a:cs typeface="Tahoma"/>
              </a:rPr>
              <a:t>в</a:t>
            </a:r>
            <a:r>
              <a:rPr sz="1500" spc="90" dirty="0">
                <a:latin typeface="Tahoma"/>
                <a:cs typeface="Tahoma"/>
              </a:rPr>
              <a:t>  </a:t>
            </a:r>
            <a:r>
              <a:rPr sz="1500" spc="100" dirty="0">
                <a:latin typeface="Tahoma"/>
                <a:cs typeface="Tahoma"/>
              </a:rPr>
              <a:t>сфере образования.</a:t>
            </a:r>
            <a:endParaRPr sz="15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603</Words>
  <Application>Microsoft Office PowerPoint</Application>
  <PresentationFormat>Произвольный</PresentationFormat>
  <Paragraphs>114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Прием в 1 класс - 2025. Новое в законодательстве</vt:lpstr>
      <vt:lpstr>Особенности приема в 1 класс в образовательном</vt:lpstr>
      <vt:lpstr>Способы подачи заявления</vt:lpstr>
      <vt:lpstr>Родитель</vt:lpstr>
      <vt:lpstr>Презентация PowerPoint</vt:lpstr>
      <vt:lpstr>Презентация PowerPoint</vt:lpstr>
      <vt:lpstr>Что нового при приеме иностранных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sbosok</dc:creator>
  <cp:lastModifiedBy>Admin</cp:lastModifiedBy>
  <cp:revision>2</cp:revision>
  <dcterms:created xsi:type="dcterms:W3CDTF">2025-02-05T10:02:19Z</dcterms:created>
  <dcterms:modified xsi:type="dcterms:W3CDTF">2025-02-05T07:10:19Z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2025-02-05T00:00:00Z</vt:filetime>
  </property>
  <property fmtid="{D5CDD505-2E9C-101B-9397-08002B2CF9AE}" pid="5" name="Producer">
    <vt:lpwstr>Microsoft® PowerPoint® 2019</vt:lpwstr>
  </property>
</Properties>
</file>