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4" r:id="rId8"/>
    <p:sldId id="265"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0" r:id="rId30"/>
    <p:sldId id="291" r:id="rId31"/>
    <p:sldId id="292" r:id="rId32"/>
    <p:sldId id="293" r:id="rId33"/>
    <p:sldId id="294" r:id="rId34"/>
    <p:sldId id="295" r:id="rId35"/>
    <p:sldId id="29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storage.myseldon.com/news_pict_DD/DD704F10305E1C53A1A381567BA0D5CD"/>
          <p:cNvPicPr>
            <a:picLocks noChangeAspect="1" noChangeArrowheads="1"/>
          </p:cNvPicPr>
          <p:nvPr/>
        </p:nvPicPr>
        <p:blipFill>
          <a:blip r:embed="rId2"/>
          <a:srcRect/>
          <a:stretch>
            <a:fillRect/>
          </a:stretch>
        </p:blipFill>
        <p:spPr bwMode="auto">
          <a:xfrm>
            <a:off x="0" y="0"/>
            <a:ext cx="9429784" cy="70723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413338"/>
            <a:ext cx="8786874" cy="1938992"/>
          </a:xfrm>
          <a:prstGeom prst="rect">
            <a:avLst/>
          </a:prstGeom>
        </p:spPr>
        <p:txBody>
          <a:bodyPr wrap="square">
            <a:spAutoFit/>
          </a:bodyPr>
          <a:lstStyle/>
          <a:p>
            <a:pPr algn="just"/>
            <a:r>
              <a:rPr lang="ru-RU" sz="2400" b="1" dirty="0" smtClean="0">
                <a:latin typeface="Times New Roman" pitchFamily="18" charset="0"/>
                <a:cs typeface="Times New Roman" pitchFamily="18" charset="0"/>
              </a:rPr>
              <a:t>Социальная педагогика</a:t>
            </a:r>
            <a:r>
              <a:rPr lang="ru-RU" sz="2400" dirty="0" smtClean="0">
                <a:latin typeface="Times New Roman" pitchFamily="18" charset="0"/>
                <a:cs typeface="Times New Roman" pitchFamily="18" charset="0"/>
              </a:rPr>
              <a:t> - это отрасль педагогики, исследующая воздействие социальной среды на воспитание и формирование личности; разрабатывающая систему мероприятий по оптимизации воспитания личности с учетом конкретных условий социальной среды</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Правовое обеспечение национальной безопасности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285860"/>
            <a:ext cx="9144000" cy="5572140"/>
          </a:xfrm>
        </p:spPr>
        <p:txBody>
          <a:bodyPr/>
          <a:lstStyle/>
          <a:p>
            <a:pPr algn="ctr">
              <a:buFontTx/>
              <a:buChar char="-"/>
            </a:pPr>
            <a:r>
              <a:rPr lang="ru-RU" i="1" dirty="0" smtClean="0">
                <a:latin typeface="Times New Roman" pitchFamily="18" charset="0"/>
                <a:cs typeface="Times New Roman" pitchFamily="18" charset="0"/>
              </a:rPr>
              <a:t>Государственно </a:t>
            </a:r>
            <a:r>
              <a:rPr lang="ru-RU" i="1" dirty="0" smtClean="0">
                <a:latin typeface="Times New Roman" pitchFamily="18" charset="0"/>
                <a:cs typeface="Times New Roman" pitchFamily="18" charset="0"/>
              </a:rPr>
              <a:t>– правовая </a:t>
            </a:r>
            <a:r>
              <a:rPr lang="ru-RU" i="1" dirty="0" smtClean="0">
                <a:latin typeface="Times New Roman" pitchFamily="18" charset="0"/>
                <a:cs typeface="Times New Roman" pitchFamily="18" charset="0"/>
              </a:rPr>
              <a:t>специализация</a:t>
            </a:r>
          </a:p>
          <a:p>
            <a:pPr algn="ctr">
              <a:buNone/>
            </a:pPr>
            <a:r>
              <a:rPr lang="ru-RU" i="1" dirty="0" smtClean="0">
                <a:latin typeface="Times New Roman" pitchFamily="18" charset="0"/>
                <a:cs typeface="Times New Roman" pitchFamily="18" charset="0"/>
              </a:rPr>
              <a:t>(юрист правовед)</a:t>
            </a:r>
            <a:endParaRPr lang="ru-RU" i="1" dirty="0">
              <a:latin typeface="Times New Roman" pitchFamily="18" charset="0"/>
              <a:cs typeface="Times New Roman" pitchFamily="18" charset="0"/>
            </a:endParaRPr>
          </a:p>
        </p:txBody>
      </p:sp>
      <p:pic>
        <p:nvPicPr>
          <p:cNvPr id="26626" name="Picture 2" descr="https://rf.mosu.mvd.ru/upload/site118/document_images/IMG_5832-800x600.jpg"/>
          <p:cNvPicPr>
            <a:picLocks noChangeAspect="1" noChangeArrowheads="1"/>
          </p:cNvPicPr>
          <p:nvPr/>
        </p:nvPicPr>
        <p:blipFill>
          <a:blip r:embed="rId2"/>
          <a:srcRect/>
          <a:stretch>
            <a:fillRect/>
          </a:stretch>
        </p:blipFill>
        <p:spPr bwMode="auto">
          <a:xfrm>
            <a:off x="357158" y="2500306"/>
            <a:ext cx="3643338" cy="2427374"/>
          </a:xfrm>
          <a:prstGeom prst="rect">
            <a:avLst/>
          </a:prstGeom>
          <a:ln>
            <a:noFill/>
          </a:ln>
          <a:effectLst>
            <a:softEdge rad="112500"/>
          </a:effectLst>
        </p:spPr>
      </p:pic>
      <p:pic>
        <p:nvPicPr>
          <p:cNvPr id="26628" name="Picture 4" descr="https://static.mvd.ru/upload/site118/document_images/IMG_5884-800x600.jpg"/>
          <p:cNvPicPr>
            <a:picLocks noChangeAspect="1" noChangeArrowheads="1"/>
          </p:cNvPicPr>
          <p:nvPr/>
        </p:nvPicPr>
        <p:blipFill>
          <a:blip r:embed="rId3"/>
          <a:srcRect/>
          <a:stretch>
            <a:fillRect/>
          </a:stretch>
        </p:blipFill>
        <p:spPr bwMode="auto">
          <a:xfrm>
            <a:off x="4643438" y="2571744"/>
            <a:ext cx="3759936" cy="2505058"/>
          </a:xfrm>
          <a:prstGeom prst="rect">
            <a:avLst/>
          </a:prstGeom>
          <a:ln>
            <a:noFill/>
          </a:ln>
          <a:effectLst>
            <a:softEdge rad="112500"/>
          </a:effectLst>
        </p:spPr>
      </p:pic>
      <p:sp>
        <p:nvSpPr>
          <p:cNvPr id="6" name="Прямоугольник 5"/>
          <p:cNvSpPr/>
          <p:nvPr/>
        </p:nvSpPr>
        <p:spPr>
          <a:xfrm>
            <a:off x="4714876" y="5214950"/>
            <a:ext cx="3929090"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a:t>
            </a:r>
            <a:r>
              <a:rPr lang="ru-RU" dirty="0" smtClean="0">
                <a:latin typeface="Times New Roman" pitchFamily="18" charset="0"/>
                <a:cs typeface="Times New Roman" pitchFamily="18" charset="0"/>
              </a:rPr>
              <a:t>36</a:t>
            </a:r>
            <a:endParaRPr lang="ru-RU" dirty="0">
              <a:latin typeface="Times New Roman" pitchFamily="18" charset="0"/>
              <a:cs typeface="Times New Roman" pitchFamily="18" charset="0"/>
            </a:endParaRPr>
          </a:p>
        </p:txBody>
      </p:sp>
      <p:sp>
        <p:nvSpPr>
          <p:cNvPr id="7" name="Прямоугольник 6"/>
          <p:cNvSpPr/>
          <p:nvPr/>
        </p:nvSpPr>
        <p:spPr>
          <a:xfrm>
            <a:off x="285720" y="5286388"/>
            <a:ext cx="3929090"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p:txBody>
      </p:sp>
      <p:sp>
        <p:nvSpPr>
          <p:cNvPr id="8" name="Прямоугольник 7"/>
          <p:cNvSpPr/>
          <p:nvPr/>
        </p:nvSpPr>
        <p:spPr>
          <a:xfrm>
            <a:off x="2500298" y="6286520"/>
            <a:ext cx="4572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2143116"/>
            <a:ext cx="8143932" cy="2862322"/>
          </a:xfrm>
          <a:prstGeom prst="rect">
            <a:avLst/>
          </a:prstGeom>
        </p:spPr>
        <p:txBody>
          <a:bodyPr wrap="square">
            <a:spAutoFit/>
          </a:bodyPr>
          <a:lstStyle/>
          <a:p>
            <a:pPr algn="just"/>
            <a:r>
              <a:rPr lang="ru-RU" sz="2000" b="1" dirty="0" smtClean="0">
                <a:latin typeface="Times New Roman" pitchFamily="18" charset="0"/>
                <a:cs typeface="Times New Roman" pitchFamily="18" charset="0"/>
              </a:rPr>
              <a:t>Государственно-правовая специализация</a:t>
            </a:r>
            <a:r>
              <a:rPr lang="ru-RU" sz="2000" dirty="0" smtClean="0">
                <a:latin typeface="Times New Roman" pitchFamily="18" charset="0"/>
                <a:cs typeface="Times New Roman" pitchFamily="18" charset="0"/>
              </a:rPr>
              <a:t> обеспечивает получение углубленных профессиональных знаний о деятельности правовых институтов в публично-правовых отношениях и нацелена на подготовку студентов к будущей работе в органах государственной власти и местного самоуправления в качестве специалистов по правовым вопросам. В подготовке студентов предусмотрено изучение таких дисциплин как избирательное право и процесс, конституционное правосудие, проблемы российского федерализма, гражданство и проблемы миграции и др.</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latin typeface="Times New Roman" pitchFamily="18" charset="0"/>
                <a:cs typeface="Times New Roman" pitchFamily="18" charset="0"/>
              </a:rPr>
              <a:t>Правовое обеспечение национальной безопасности</a:t>
            </a:r>
            <a:endParaRPr lang="ru-RU" dirty="0"/>
          </a:p>
        </p:txBody>
      </p:sp>
      <p:sp>
        <p:nvSpPr>
          <p:cNvPr id="3" name="Содержимое 2"/>
          <p:cNvSpPr>
            <a:spLocks noGrp="1"/>
          </p:cNvSpPr>
          <p:nvPr>
            <p:ph idx="1"/>
          </p:nvPr>
        </p:nvSpPr>
        <p:spPr>
          <a:xfrm>
            <a:off x="0" y="1571612"/>
            <a:ext cx="9144000" cy="5286388"/>
          </a:xfrm>
        </p:spPr>
        <p:txBody>
          <a:bodyPr/>
          <a:lstStyle/>
          <a:p>
            <a:pPr algn="ctr">
              <a:buFontTx/>
              <a:buChar char="-"/>
            </a:pPr>
            <a:r>
              <a:rPr lang="ru-RU" i="1" dirty="0" smtClean="0">
                <a:latin typeface="Times New Roman" pitchFamily="18" charset="0"/>
                <a:cs typeface="Times New Roman" pitchFamily="18" charset="0"/>
              </a:rPr>
              <a:t>Уголовно </a:t>
            </a:r>
            <a:r>
              <a:rPr lang="ru-RU" i="1" dirty="0" smtClean="0">
                <a:latin typeface="Times New Roman" pitchFamily="18" charset="0"/>
                <a:cs typeface="Times New Roman" pitchFamily="18" charset="0"/>
              </a:rPr>
              <a:t>– правовая </a:t>
            </a:r>
            <a:r>
              <a:rPr lang="ru-RU" i="1" dirty="0" smtClean="0">
                <a:latin typeface="Times New Roman" pitchFamily="18" charset="0"/>
                <a:cs typeface="Times New Roman" pitchFamily="18" charset="0"/>
              </a:rPr>
              <a:t>специализация</a:t>
            </a:r>
          </a:p>
          <a:p>
            <a:pPr algn="ctr">
              <a:buNone/>
            </a:pPr>
            <a:r>
              <a:rPr lang="ru-RU" i="1" dirty="0" smtClean="0">
                <a:latin typeface="Times New Roman" pitchFamily="18" charset="0"/>
                <a:cs typeface="Times New Roman" pitchFamily="18" charset="0"/>
              </a:rPr>
              <a:t>(следователь)</a:t>
            </a:r>
            <a:endParaRPr lang="ru-RU" i="1" dirty="0">
              <a:latin typeface="Times New Roman" pitchFamily="18" charset="0"/>
              <a:cs typeface="Times New Roman" pitchFamily="18" charset="0"/>
            </a:endParaRPr>
          </a:p>
        </p:txBody>
      </p:sp>
      <p:pic>
        <p:nvPicPr>
          <p:cNvPr id="28674" name="Picture 2" descr="https://i2.wp.com/yurister.ru/wp-content/uploads/2018/07/6-2.jpg"/>
          <p:cNvPicPr>
            <a:picLocks noChangeAspect="1" noChangeArrowheads="1"/>
          </p:cNvPicPr>
          <p:nvPr/>
        </p:nvPicPr>
        <p:blipFill>
          <a:blip r:embed="rId2" cstate="print"/>
          <a:srcRect/>
          <a:stretch>
            <a:fillRect/>
          </a:stretch>
        </p:blipFill>
        <p:spPr bwMode="auto">
          <a:xfrm>
            <a:off x="214282" y="2285992"/>
            <a:ext cx="3143240" cy="2098226"/>
          </a:xfrm>
          <a:prstGeom prst="rect">
            <a:avLst/>
          </a:prstGeom>
          <a:ln>
            <a:noFill/>
          </a:ln>
          <a:effectLst>
            <a:softEdge rad="112500"/>
          </a:effectLst>
        </p:spPr>
      </p:pic>
      <p:pic>
        <p:nvPicPr>
          <p:cNvPr id="28676" name="Picture 4" descr="http://s.66.ru/localStorage/news/28/c8/4a/12/28c84a12_resizedScaled_659to440.jpg"/>
          <p:cNvPicPr>
            <a:picLocks noChangeAspect="1" noChangeArrowheads="1"/>
          </p:cNvPicPr>
          <p:nvPr/>
        </p:nvPicPr>
        <p:blipFill>
          <a:blip r:embed="rId3" cstate="print"/>
          <a:srcRect/>
          <a:stretch>
            <a:fillRect/>
          </a:stretch>
        </p:blipFill>
        <p:spPr bwMode="auto">
          <a:xfrm>
            <a:off x="285720" y="4429132"/>
            <a:ext cx="3418306" cy="2285992"/>
          </a:xfrm>
          <a:prstGeom prst="rect">
            <a:avLst/>
          </a:prstGeom>
          <a:ln>
            <a:noFill/>
          </a:ln>
          <a:effectLst>
            <a:softEdge rad="112500"/>
          </a:effectLst>
        </p:spPr>
      </p:pic>
      <p:pic>
        <p:nvPicPr>
          <p:cNvPr id="28678" name="Picture 6" descr="https://img.znak.com/2002986.jpg"/>
          <p:cNvPicPr>
            <a:picLocks noChangeAspect="1" noChangeArrowheads="1"/>
          </p:cNvPicPr>
          <p:nvPr/>
        </p:nvPicPr>
        <p:blipFill>
          <a:blip r:embed="rId4"/>
          <a:srcRect/>
          <a:stretch>
            <a:fillRect/>
          </a:stretch>
        </p:blipFill>
        <p:spPr bwMode="auto">
          <a:xfrm>
            <a:off x="3857620" y="2714620"/>
            <a:ext cx="3862274" cy="2128824"/>
          </a:xfrm>
          <a:prstGeom prst="rect">
            <a:avLst/>
          </a:prstGeom>
          <a:ln>
            <a:noFill/>
          </a:ln>
          <a:effectLst>
            <a:softEdge rad="112500"/>
          </a:effectLst>
        </p:spPr>
      </p:pic>
      <p:sp>
        <p:nvSpPr>
          <p:cNvPr id="7" name="Прямоугольник 6"/>
          <p:cNvSpPr/>
          <p:nvPr/>
        </p:nvSpPr>
        <p:spPr>
          <a:xfrm>
            <a:off x="3786182" y="4857760"/>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p:txBody>
      </p:sp>
      <p:sp>
        <p:nvSpPr>
          <p:cNvPr id="8" name="Прямоугольник 7"/>
          <p:cNvSpPr/>
          <p:nvPr/>
        </p:nvSpPr>
        <p:spPr>
          <a:xfrm>
            <a:off x="3714744" y="5715016"/>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a:t>
            </a:r>
            <a:r>
              <a:rPr lang="ru-RU" dirty="0" smtClean="0">
                <a:latin typeface="Times New Roman" pitchFamily="18" charset="0"/>
                <a:cs typeface="Times New Roman" pitchFamily="18" charset="0"/>
              </a:rPr>
              <a:t>36</a:t>
            </a:r>
            <a:endParaRPr lang="ru-RU" dirty="0">
              <a:latin typeface="Times New Roman" pitchFamily="18" charset="0"/>
              <a:cs typeface="Times New Roman" pitchFamily="18" charset="0"/>
            </a:endParaRPr>
          </a:p>
        </p:txBody>
      </p:sp>
      <p:sp>
        <p:nvSpPr>
          <p:cNvPr id="9" name="Прямоугольник 8"/>
          <p:cNvSpPr/>
          <p:nvPr/>
        </p:nvSpPr>
        <p:spPr>
          <a:xfrm>
            <a:off x="6072198" y="5286388"/>
            <a:ext cx="292892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1500174"/>
            <a:ext cx="8001056" cy="4093428"/>
          </a:xfrm>
          <a:prstGeom prst="rect">
            <a:avLst/>
          </a:prstGeom>
        </p:spPr>
        <p:txBody>
          <a:bodyPr wrap="square">
            <a:spAutoFit/>
          </a:bodyPr>
          <a:lstStyle/>
          <a:p>
            <a:pPr algn="just"/>
            <a:r>
              <a:rPr lang="ru-RU" sz="2000" b="1" dirty="0" smtClean="0">
                <a:latin typeface="Times New Roman" pitchFamily="18" charset="0"/>
                <a:cs typeface="Times New Roman" pitchFamily="18" charset="0"/>
              </a:rPr>
              <a:t>Уголовно-правовая специализация</a:t>
            </a:r>
            <a:r>
              <a:rPr lang="ru-RU" sz="2000" dirty="0" smtClean="0">
                <a:latin typeface="Times New Roman" pitchFamily="18" charset="0"/>
                <a:cs typeface="Times New Roman" pitchFamily="18" charset="0"/>
              </a:rPr>
              <a:t> обеспечивает получение углубленных профессиональных знаний о деятельности правоохранительных органов и нацелена на подготовку курсантов к будущей работе в правоохранительных органах всех уровней, а также в органах государственной власти в качестве специалистов по правовым вопросам. Решаются задачи формирования у студентов необходимых профессиональных навыков в борьбе с преступностью, способности выявлять коррупционное поведение и содействовать его пресечению. На это направлено изучение таких дисциплин, как организация и тактика раскрытия отдельных видов преступлений, вопросы квалификации преступлений, уголовно-процессуальное доказывание, преступление против порядка управления, коррупционные преступления.</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Правовое обеспечение национальной безопасности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214422"/>
            <a:ext cx="9144000" cy="5643578"/>
          </a:xfrm>
        </p:spPr>
        <p:txBody>
          <a:bodyPr/>
          <a:lstStyle/>
          <a:p>
            <a:pPr algn="ctr">
              <a:buFontTx/>
              <a:buChar char="-"/>
            </a:pPr>
            <a:r>
              <a:rPr lang="ru-RU" i="1" dirty="0" err="1" smtClean="0">
                <a:latin typeface="Times New Roman" pitchFamily="18" charset="0"/>
                <a:cs typeface="Times New Roman" pitchFamily="18" charset="0"/>
              </a:rPr>
              <a:t>Гражданско</a:t>
            </a:r>
            <a:r>
              <a:rPr lang="ru-RU"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 правовая </a:t>
            </a:r>
            <a:r>
              <a:rPr lang="ru-RU" i="1" dirty="0" smtClean="0">
                <a:latin typeface="Times New Roman" pitchFamily="18" charset="0"/>
                <a:cs typeface="Times New Roman" pitchFamily="18" charset="0"/>
              </a:rPr>
              <a:t>специализация</a:t>
            </a:r>
          </a:p>
          <a:p>
            <a:pPr algn="ctr">
              <a:buNone/>
            </a:pPr>
            <a:r>
              <a:rPr lang="ru-RU" i="1" dirty="0" smtClean="0">
                <a:latin typeface="Times New Roman" pitchFamily="18" charset="0"/>
                <a:cs typeface="Times New Roman" pitchFamily="18" charset="0"/>
              </a:rPr>
              <a:t>(дознаватель)</a:t>
            </a:r>
            <a:endParaRPr lang="ru-RU" i="1" dirty="0">
              <a:latin typeface="Times New Roman" pitchFamily="18" charset="0"/>
              <a:cs typeface="Times New Roman" pitchFamily="18" charset="0"/>
            </a:endParaRPr>
          </a:p>
        </p:txBody>
      </p:sp>
      <p:pic>
        <p:nvPicPr>
          <p:cNvPr id="30722" name="Picture 2" descr="https://avatars.mds.yandex.net/get-zen_doc/1567788/pub_5ed3f7c1a12a0d12252844cb_5ed3f7c42a99cd7dcfc83ac3/scale_1200"/>
          <p:cNvPicPr>
            <a:picLocks noChangeAspect="1" noChangeArrowheads="1"/>
          </p:cNvPicPr>
          <p:nvPr/>
        </p:nvPicPr>
        <p:blipFill>
          <a:blip r:embed="rId2" cstate="print"/>
          <a:srcRect/>
          <a:stretch>
            <a:fillRect/>
          </a:stretch>
        </p:blipFill>
        <p:spPr bwMode="auto">
          <a:xfrm>
            <a:off x="357158" y="2357430"/>
            <a:ext cx="3643338" cy="2428892"/>
          </a:xfrm>
          <a:prstGeom prst="rect">
            <a:avLst/>
          </a:prstGeom>
          <a:ln>
            <a:noFill/>
          </a:ln>
          <a:effectLst>
            <a:softEdge rad="112500"/>
          </a:effectLst>
        </p:spPr>
      </p:pic>
      <p:pic>
        <p:nvPicPr>
          <p:cNvPr id="30724" name="Picture 4" descr="https://www.yarnews.net/files/1/1000/15874.jpg"/>
          <p:cNvPicPr>
            <a:picLocks noChangeAspect="1" noChangeArrowheads="1"/>
          </p:cNvPicPr>
          <p:nvPr/>
        </p:nvPicPr>
        <p:blipFill>
          <a:blip r:embed="rId3" cstate="print"/>
          <a:srcRect/>
          <a:stretch>
            <a:fillRect/>
          </a:stretch>
        </p:blipFill>
        <p:spPr bwMode="auto">
          <a:xfrm>
            <a:off x="4643438" y="2285992"/>
            <a:ext cx="3998885" cy="3357586"/>
          </a:xfrm>
          <a:prstGeom prst="rect">
            <a:avLst/>
          </a:prstGeom>
          <a:ln>
            <a:noFill/>
          </a:ln>
          <a:effectLst>
            <a:softEdge rad="112500"/>
          </a:effectLst>
        </p:spPr>
      </p:pic>
      <p:sp>
        <p:nvSpPr>
          <p:cNvPr id="6" name="Прямоугольник 5"/>
          <p:cNvSpPr/>
          <p:nvPr/>
        </p:nvSpPr>
        <p:spPr>
          <a:xfrm>
            <a:off x="357158" y="4786322"/>
            <a:ext cx="3857652"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p:txBody>
      </p:sp>
      <p:sp>
        <p:nvSpPr>
          <p:cNvPr id="7" name="Прямоугольник 6"/>
          <p:cNvSpPr/>
          <p:nvPr/>
        </p:nvSpPr>
        <p:spPr>
          <a:xfrm>
            <a:off x="4572000" y="5715016"/>
            <a:ext cx="3929090"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a:t>
            </a:r>
            <a:r>
              <a:rPr lang="ru-RU" dirty="0" smtClean="0">
                <a:latin typeface="Times New Roman" pitchFamily="18" charset="0"/>
                <a:cs typeface="Times New Roman" pitchFamily="18" charset="0"/>
              </a:rPr>
              <a:t>36</a:t>
            </a:r>
            <a:endParaRPr lang="ru-RU" dirty="0">
              <a:latin typeface="Times New Roman" pitchFamily="18" charset="0"/>
              <a:cs typeface="Times New Roman" pitchFamily="18" charset="0"/>
            </a:endParaRPr>
          </a:p>
        </p:txBody>
      </p:sp>
      <p:sp>
        <p:nvSpPr>
          <p:cNvPr id="8" name="Прямоугольник 7"/>
          <p:cNvSpPr/>
          <p:nvPr/>
        </p:nvSpPr>
        <p:spPr>
          <a:xfrm>
            <a:off x="285720" y="6215082"/>
            <a:ext cx="407196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1443841"/>
            <a:ext cx="8215370" cy="3416320"/>
          </a:xfrm>
          <a:prstGeom prst="rect">
            <a:avLst/>
          </a:prstGeom>
        </p:spPr>
        <p:txBody>
          <a:bodyPr wrap="square">
            <a:spAutoFit/>
          </a:bodyPr>
          <a:lstStyle/>
          <a:p>
            <a:pPr algn="just"/>
            <a:r>
              <a:rPr lang="ru-RU" sz="2400" b="1" dirty="0" smtClean="0">
                <a:latin typeface="Times New Roman" pitchFamily="18" charset="0"/>
                <a:cs typeface="Times New Roman" pitchFamily="18" charset="0"/>
              </a:rPr>
              <a:t>Гражданско-правовая специализация</a:t>
            </a:r>
            <a:r>
              <a:rPr lang="ru-RU" sz="2400" dirty="0" smtClean="0">
                <a:latin typeface="Times New Roman" pitchFamily="18" charset="0"/>
                <a:cs typeface="Times New Roman" pitchFamily="18" charset="0"/>
              </a:rPr>
              <a:t> обеспечивает более углубленное изучение правовых институтов в области регулирования гражданско-правовых отношений в сфере обеспечения национальной безопасности. В подготовке курсантов отражены тенденции экономического развития современного общества, на это направлено изучение таких дисциплин, как право интеллектуальной собственности, судебная практика по гражданским делам, потребительское право, конкурсное право, инвестиционное право.</a:t>
            </a:r>
            <a:endParaRPr lang="ru-RU"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Правовое обеспечение национальной безопасности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428736"/>
            <a:ext cx="9144000" cy="5429264"/>
          </a:xfrm>
        </p:spPr>
        <p:txBody>
          <a:bodyPr/>
          <a:lstStyle/>
          <a:p>
            <a:pPr algn="ctr">
              <a:buFontTx/>
              <a:buChar char="-"/>
            </a:pPr>
            <a:r>
              <a:rPr lang="ru-RU" i="1" dirty="0" smtClean="0">
                <a:latin typeface="Times New Roman" pitchFamily="18" charset="0"/>
                <a:cs typeface="Times New Roman" pitchFamily="18" charset="0"/>
              </a:rPr>
              <a:t>Международно </a:t>
            </a:r>
            <a:r>
              <a:rPr lang="ru-RU" i="1" dirty="0" smtClean="0">
                <a:latin typeface="Times New Roman" pitchFamily="18" charset="0"/>
                <a:cs typeface="Times New Roman" pitchFamily="18" charset="0"/>
              </a:rPr>
              <a:t>– правовая </a:t>
            </a:r>
            <a:r>
              <a:rPr lang="ru-RU" i="1" dirty="0" smtClean="0">
                <a:latin typeface="Times New Roman" pitchFamily="18" charset="0"/>
                <a:cs typeface="Times New Roman" pitchFamily="18" charset="0"/>
              </a:rPr>
              <a:t>специализация</a:t>
            </a:r>
          </a:p>
          <a:p>
            <a:pPr algn="ctr">
              <a:buNone/>
            </a:pPr>
            <a:r>
              <a:rPr lang="ru-RU" i="1" dirty="0" smtClean="0">
                <a:latin typeface="Times New Roman" pitchFamily="18" charset="0"/>
                <a:cs typeface="Times New Roman" pitchFamily="18" charset="0"/>
              </a:rPr>
              <a:t>(инспектор миграционной службы)</a:t>
            </a:r>
            <a:endParaRPr lang="ru-RU" i="1" dirty="0">
              <a:latin typeface="Times New Roman" pitchFamily="18" charset="0"/>
              <a:cs typeface="Times New Roman" pitchFamily="18" charset="0"/>
            </a:endParaRPr>
          </a:p>
        </p:txBody>
      </p:sp>
      <p:pic>
        <p:nvPicPr>
          <p:cNvPr id="32770" name="Picture 2" descr="https://static.mvd.ru/upload/site1/document_images/1_(11)-qpr(2)_d1(2)_d1-800x600.jpg"/>
          <p:cNvPicPr>
            <a:picLocks noChangeAspect="1" noChangeArrowheads="1"/>
          </p:cNvPicPr>
          <p:nvPr/>
        </p:nvPicPr>
        <p:blipFill>
          <a:blip r:embed="rId2"/>
          <a:srcRect/>
          <a:stretch>
            <a:fillRect/>
          </a:stretch>
        </p:blipFill>
        <p:spPr bwMode="auto">
          <a:xfrm>
            <a:off x="285720" y="2714620"/>
            <a:ext cx="4178922" cy="2212703"/>
          </a:xfrm>
          <a:prstGeom prst="rect">
            <a:avLst/>
          </a:prstGeom>
          <a:ln>
            <a:noFill/>
          </a:ln>
          <a:effectLst>
            <a:softEdge rad="112500"/>
          </a:effectLst>
        </p:spPr>
      </p:pic>
      <p:pic>
        <p:nvPicPr>
          <p:cNvPr id="32772" name="Picture 4" descr="https://migranturus.com/wp-content/uploads/2019/10/photo824119231450818531-800x600.jpg"/>
          <p:cNvPicPr>
            <a:picLocks noChangeAspect="1" noChangeArrowheads="1"/>
          </p:cNvPicPr>
          <p:nvPr/>
        </p:nvPicPr>
        <p:blipFill>
          <a:blip r:embed="rId3"/>
          <a:srcRect/>
          <a:stretch>
            <a:fillRect/>
          </a:stretch>
        </p:blipFill>
        <p:spPr bwMode="auto">
          <a:xfrm>
            <a:off x="4786314" y="4286256"/>
            <a:ext cx="4127529" cy="2321735"/>
          </a:xfrm>
          <a:prstGeom prst="rect">
            <a:avLst/>
          </a:prstGeom>
          <a:ln>
            <a:noFill/>
          </a:ln>
          <a:effectLst>
            <a:softEdge rad="112500"/>
          </a:effectLst>
        </p:spPr>
      </p:pic>
      <p:sp>
        <p:nvSpPr>
          <p:cNvPr id="6" name="Прямоугольник 5"/>
          <p:cNvSpPr/>
          <p:nvPr/>
        </p:nvSpPr>
        <p:spPr>
          <a:xfrm>
            <a:off x="285720" y="5072074"/>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p:txBody>
      </p:sp>
      <p:sp>
        <p:nvSpPr>
          <p:cNvPr id="7" name="Прямоугольник 6"/>
          <p:cNvSpPr/>
          <p:nvPr/>
        </p:nvSpPr>
        <p:spPr>
          <a:xfrm>
            <a:off x="4572000" y="2643182"/>
            <a:ext cx="4286280"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- 39</a:t>
            </a:r>
            <a:endParaRPr lang="ru-RU" dirty="0">
              <a:latin typeface="Times New Roman" pitchFamily="18" charset="0"/>
              <a:cs typeface="Times New Roman" pitchFamily="18" charset="0"/>
            </a:endParaRPr>
          </a:p>
        </p:txBody>
      </p:sp>
      <p:sp>
        <p:nvSpPr>
          <p:cNvPr id="8" name="Прямоугольник 7"/>
          <p:cNvSpPr/>
          <p:nvPr/>
        </p:nvSpPr>
        <p:spPr>
          <a:xfrm>
            <a:off x="285720" y="6286520"/>
            <a:ext cx="435771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214422"/>
            <a:ext cx="8429684" cy="4093428"/>
          </a:xfrm>
          <a:prstGeom prst="rect">
            <a:avLst/>
          </a:prstGeom>
        </p:spPr>
        <p:txBody>
          <a:bodyPr wrap="square">
            <a:spAutoFit/>
          </a:bodyPr>
          <a:lstStyle/>
          <a:p>
            <a:pPr algn="just"/>
            <a:r>
              <a:rPr lang="ru-RU" sz="2000" b="1" i="1" dirty="0" smtClean="0">
                <a:latin typeface="Times New Roman" pitchFamily="18" charset="0"/>
                <a:cs typeface="Times New Roman" pitchFamily="18" charset="0"/>
              </a:rPr>
              <a:t>Данная образовательная программа предполагает подготовку юристов </a:t>
            </a:r>
            <a:r>
              <a:rPr lang="ru-RU" sz="2000" dirty="0" smtClean="0">
                <a:latin typeface="Times New Roman" pitchFamily="18" charset="0"/>
                <a:cs typeface="Times New Roman" pitchFamily="18" charset="0"/>
              </a:rPr>
              <a:t>по специальности «Правовое обеспечение национальной безопасности» и имеет своей целью развитие у курсантов таких качеств личности, как ответственность, чувство долга, гражданственность, патриотизм, следование гуманистическим идеалам, уважение прав человека и норм закона, стремление к саморазвитию и раскрытию своего творческого потенциала, владение культурой мышления, сознание социальной значимости юридической профессии, способность принимать организационные решения в различных социальных ситуациях и готовность нести за них ответственность, умение критически оценивать собственные достоинства и выбирать пути и средства, а также формирование общекультурных, общепрофессиональных и профессиональных компетенций.</a:t>
            </a:r>
            <a:endParaRPr lang="ru-RU"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Обеспечение законности и порядка</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428736"/>
            <a:ext cx="9144000" cy="5429264"/>
          </a:xfrm>
        </p:spPr>
        <p:txBody>
          <a:bodyPr/>
          <a:lstStyle/>
          <a:p>
            <a:pPr algn="ctr">
              <a:buFontTx/>
              <a:buChar char="-"/>
            </a:pPr>
            <a:r>
              <a:rPr lang="ru-RU" i="1" dirty="0" smtClean="0">
                <a:latin typeface="Times New Roman" pitchFamily="18" charset="0"/>
                <a:cs typeface="Times New Roman" pitchFamily="18" charset="0"/>
              </a:rPr>
              <a:t>Оперативно </a:t>
            </a:r>
            <a:r>
              <a:rPr lang="ru-RU" i="1" dirty="0" smtClean="0">
                <a:latin typeface="Times New Roman" pitchFamily="18" charset="0"/>
                <a:cs typeface="Times New Roman" pitchFamily="18" charset="0"/>
              </a:rPr>
              <a:t>– розыскная </a:t>
            </a:r>
            <a:r>
              <a:rPr lang="ru-RU" i="1" dirty="0" smtClean="0">
                <a:latin typeface="Times New Roman" pitchFamily="18" charset="0"/>
                <a:cs typeface="Times New Roman" pitchFamily="18" charset="0"/>
              </a:rPr>
              <a:t>деятельность</a:t>
            </a:r>
          </a:p>
          <a:p>
            <a:pPr algn="ctr">
              <a:buNone/>
            </a:pPr>
            <a:r>
              <a:rPr lang="ru-RU" i="1" dirty="0" smtClean="0">
                <a:latin typeface="Times New Roman" pitchFamily="18" charset="0"/>
                <a:cs typeface="Times New Roman" pitchFamily="18" charset="0"/>
              </a:rPr>
              <a:t>(оперуполномоченный уголовного розыска)</a:t>
            </a:r>
            <a:endParaRPr lang="ru-RU" i="1" dirty="0">
              <a:latin typeface="Times New Roman" pitchFamily="18" charset="0"/>
              <a:cs typeface="Times New Roman" pitchFamily="18" charset="0"/>
            </a:endParaRPr>
          </a:p>
        </p:txBody>
      </p:sp>
      <p:pic>
        <p:nvPicPr>
          <p:cNvPr id="34818" name="Picture 2" descr="https://obruchev.mos.ru/upload/medialibrary/099/img_9103.jpg"/>
          <p:cNvPicPr>
            <a:picLocks noChangeAspect="1" noChangeArrowheads="1"/>
          </p:cNvPicPr>
          <p:nvPr/>
        </p:nvPicPr>
        <p:blipFill>
          <a:blip r:embed="rId2"/>
          <a:srcRect/>
          <a:stretch>
            <a:fillRect/>
          </a:stretch>
        </p:blipFill>
        <p:spPr bwMode="auto">
          <a:xfrm>
            <a:off x="214282" y="2714620"/>
            <a:ext cx="3974384" cy="2147868"/>
          </a:xfrm>
          <a:prstGeom prst="rect">
            <a:avLst/>
          </a:prstGeom>
          <a:ln>
            <a:noFill/>
          </a:ln>
          <a:effectLst>
            <a:softEdge rad="112500"/>
          </a:effectLst>
        </p:spPr>
      </p:pic>
      <p:pic>
        <p:nvPicPr>
          <p:cNvPr id="34820" name="Picture 4" descr="https://kingisepp.ru/images/news/block/6642b.jpg"/>
          <p:cNvPicPr>
            <a:picLocks noChangeAspect="1" noChangeArrowheads="1"/>
          </p:cNvPicPr>
          <p:nvPr/>
        </p:nvPicPr>
        <p:blipFill>
          <a:blip r:embed="rId3" cstate="print"/>
          <a:srcRect/>
          <a:stretch>
            <a:fillRect/>
          </a:stretch>
        </p:blipFill>
        <p:spPr bwMode="auto">
          <a:xfrm>
            <a:off x="4500562" y="4071942"/>
            <a:ext cx="3946655" cy="2131068"/>
          </a:xfrm>
          <a:prstGeom prst="rect">
            <a:avLst/>
          </a:prstGeom>
          <a:ln>
            <a:noFill/>
          </a:ln>
          <a:effectLst>
            <a:softEdge rad="112500"/>
          </a:effectLst>
        </p:spPr>
      </p:pic>
      <p:sp>
        <p:nvSpPr>
          <p:cNvPr id="6" name="Прямоугольник 5"/>
          <p:cNvSpPr/>
          <p:nvPr/>
        </p:nvSpPr>
        <p:spPr>
          <a:xfrm>
            <a:off x="285720" y="5072074"/>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p:txBody>
      </p:sp>
      <p:sp>
        <p:nvSpPr>
          <p:cNvPr id="7" name="Прямоугольник 6"/>
          <p:cNvSpPr/>
          <p:nvPr/>
        </p:nvSpPr>
        <p:spPr>
          <a:xfrm>
            <a:off x="4357686" y="2571744"/>
            <a:ext cx="4572000" cy="1477328"/>
          </a:xfrm>
          <a:prstGeom prst="rect">
            <a:avLst/>
          </a:prstGeom>
        </p:spPr>
        <p:txBody>
          <a:bodyPr>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a:t>
            </a:r>
            <a:r>
              <a:rPr lang="ru-RU" dirty="0" smtClean="0">
                <a:latin typeface="Times New Roman" pitchFamily="18" charset="0"/>
                <a:cs typeface="Times New Roman" pitchFamily="18" charset="0"/>
              </a:rPr>
              <a:t>– 39 (для 2 группы предназначения), 36 (для 3 группы предназначения)</a:t>
            </a:r>
            <a:endParaRPr lang="ru-RU" dirty="0">
              <a:latin typeface="Times New Roman" pitchFamily="18" charset="0"/>
              <a:cs typeface="Times New Roman" pitchFamily="18" charset="0"/>
            </a:endParaRPr>
          </a:p>
        </p:txBody>
      </p:sp>
      <p:sp>
        <p:nvSpPr>
          <p:cNvPr id="8" name="Прямоугольник 7"/>
          <p:cNvSpPr/>
          <p:nvPr/>
        </p:nvSpPr>
        <p:spPr>
          <a:xfrm>
            <a:off x="2214546" y="6286520"/>
            <a:ext cx="4572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ru-RU" b="1" dirty="0" smtClean="0">
                <a:latin typeface="Times New Roman" pitchFamily="18" charset="0"/>
                <a:cs typeface="Times New Roman" pitchFamily="18" charset="0"/>
              </a:rPr>
              <a:t>Срок обучения – 4 года </a:t>
            </a:r>
            <a:endParaRPr lang="ru-RU"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effectLst>
                  <a:outerShdw blurRad="38100" dist="38100" dir="2700000" algn="tl">
                    <a:srgbClr val="000000">
                      <a:alpha val="43137"/>
                    </a:srgbClr>
                  </a:outerShdw>
                </a:effectLst>
              </a:rPr>
              <a:t>Список специальностей</a:t>
            </a:r>
            <a:endParaRPr lang="ru-RU"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10000"/>
          </a:bodyPr>
          <a:lstStyle/>
          <a:p>
            <a:pPr marL="514350" indent="-514350">
              <a:buAutoNum type="arabicPeriod"/>
            </a:pPr>
            <a:r>
              <a:rPr lang="ru-RU" i="1" dirty="0" smtClean="0">
                <a:latin typeface="Times New Roman" pitchFamily="18" charset="0"/>
                <a:cs typeface="Times New Roman" pitchFamily="18" charset="0"/>
              </a:rPr>
              <a:t>Безопасность информационных технологий в правоохранительной </a:t>
            </a:r>
            <a:r>
              <a:rPr lang="ru-RU" i="1" dirty="0" smtClean="0">
                <a:latin typeface="Times New Roman" pitchFamily="18" charset="0"/>
                <a:cs typeface="Times New Roman" pitchFamily="18" charset="0"/>
              </a:rPr>
              <a:t>сфере;</a:t>
            </a:r>
            <a:endParaRPr lang="ru-RU" i="1" dirty="0" smtClean="0">
              <a:latin typeface="Times New Roman" pitchFamily="18" charset="0"/>
              <a:cs typeface="Times New Roman" pitchFamily="18" charset="0"/>
            </a:endParaRPr>
          </a:p>
          <a:p>
            <a:pPr marL="514350" indent="-514350">
              <a:buAutoNum type="arabicPeriod"/>
            </a:pPr>
            <a:r>
              <a:rPr lang="ru-RU" i="1" dirty="0" smtClean="0">
                <a:latin typeface="Times New Roman" pitchFamily="18" charset="0"/>
                <a:cs typeface="Times New Roman" pitchFamily="18" charset="0"/>
              </a:rPr>
              <a:t>Педагогика и психология девиантного поведения;</a:t>
            </a:r>
          </a:p>
          <a:p>
            <a:pPr marL="514350" indent="-514350">
              <a:buAutoNum type="arabicPeriod"/>
            </a:pPr>
            <a:r>
              <a:rPr lang="ru-RU" i="1" dirty="0" smtClean="0">
                <a:latin typeface="Times New Roman" pitchFamily="18" charset="0"/>
                <a:cs typeface="Times New Roman" pitchFamily="18" charset="0"/>
              </a:rPr>
              <a:t>Правовое обеспечение национальной безопасности;</a:t>
            </a:r>
          </a:p>
          <a:p>
            <a:pPr marL="514350" indent="-514350">
              <a:buAutoNum type="arabicPeriod"/>
            </a:pPr>
            <a:r>
              <a:rPr lang="ru-RU" i="1" dirty="0" smtClean="0">
                <a:latin typeface="Times New Roman" pitchFamily="18" charset="0"/>
                <a:cs typeface="Times New Roman" pitchFamily="18" charset="0"/>
              </a:rPr>
              <a:t>Обеспечение законности и порядка;</a:t>
            </a:r>
            <a:endParaRPr lang="ru-RU" i="1" dirty="0" smtClean="0">
              <a:latin typeface="Times New Roman" pitchFamily="18" charset="0"/>
              <a:cs typeface="Times New Roman" pitchFamily="18" charset="0"/>
            </a:endParaRPr>
          </a:p>
          <a:p>
            <a:pPr marL="514350" indent="-514350">
              <a:buAutoNum type="arabicPeriod"/>
            </a:pPr>
            <a:r>
              <a:rPr lang="ru-RU" i="1" dirty="0" smtClean="0">
                <a:latin typeface="Times New Roman" pitchFamily="18" charset="0"/>
                <a:cs typeface="Times New Roman" pitchFamily="18" charset="0"/>
              </a:rPr>
              <a:t>Психология служебной деятельности;</a:t>
            </a:r>
          </a:p>
          <a:p>
            <a:pPr marL="514350" indent="-514350">
              <a:buAutoNum type="arabicPeriod"/>
            </a:pPr>
            <a:r>
              <a:rPr lang="ru-RU" i="1" dirty="0" smtClean="0">
                <a:latin typeface="Times New Roman" pitchFamily="18" charset="0"/>
                <a:cs typeface="Times New Roman" pitchFamily="18" charset="0"/>
              </a:rPr>
              <a:t>Судебная экспертиза;</a:t>
            </a:r>
          </a:p>
          <a:p>
            <a:pPr marL="514350" indent="-514350">
              <a:buAutoNum type="arabicPeriod"/>
            </a:pPr>
            <a:r>
              <a:rPr lang="ru-RU" i="1" dirty="0" smtClean="0">
                <a:latin typeface="Times New Roman" pitchFamily="18" charset="0"/>
                <a:cs typeface="Times New Roman" pitchFamily="18" charset="0"/>
              </a:rPr>
              <a:t>Экономическая </a:t>
            </a:r>
            <a:r>
              <a:rPr lang="ru-RU" i="1" dirty="0" smtClean="0">
                <a:latin typeface="Times New Roman" pitchFamily="18" charset="0"/>
                <a:cs typeface="Times New Roman" pitchFamily="18" charset="0"/>
              </a:rPr>
              <a:t>безопасность и противодействие коррупции.</a:t>
            </a:r>
            <a:endParaRPr lang="ru-RU" i="1" dirty="0" smtClean="0">
              <a:latin typeface="Times New Roman" pitchFamily="18" charset="0"/>
              <a:cs typeface="Times New Roman" pitchFamily="18" charset="0"/>
            </a:endParaRPr>
          </a:p>
          <a:p>
            <a:pPr marL="514350" indent="-514350">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571612"/>
            <a:ext cx="8572560" cy="3170099"/>
          </a:xfrm>
          <a:prstGeom prst="rect">
            <a:avLst/>
          </a:prstGeom>
        </p:spPr>
        <p:txBody>
          <a:bodyPr wrap="square">
            <a:spAutoFit/>
          </a:bodyPr>
          <a:lstStyle/>
          <a:p>
            <a:pPr algn="just"/>
            <a:r>
              <a:rPr lang="ru-RU" sz="2000" b="1" dirty="0" smtClean="0">
                <a:latin typeface="Times New Roman" pitchFamily="18" charset="0"/>
                <a:cs typeface="Times New Roman" pitchFamily="18" charset="0"/>
              </a:rPr>
              <a:t>Оперативно-розыскная деятельность (ОРД) </a:t>
            </a:r>
            <a:r>
              <a:rPr lang="ru-RU" sz="2000" dirty="0" smtClean="0">
                <a:latin typeface="Times New Roman" pitchFamily="18" charset="0"/>
                <a:cs typeface="Times New Roman" pitchFamily="18" charset="0"/>
              </a:rPr>
              <a:t>- мероприятия, выполняемые гласно и негласно уполномоченными на это государственными органами с целью выявить, пресечь или раскрыть преступление, отыскать скрывающихся и пропавших без вести людей, установить имущество, подлежащее конфискации, добыть информацию о событиях и деяниях, опасных для государства.</a:t>
            </a:r>
          </a:p>
          <a:p>
            <a:pPr algn="just"/>
            <a:r>
              <a:rPr lang="ru-RU" sz="2000" b="1" dirty="0" smtClean="0">
                <a:latin typeface="Times New Roman" pitchFamily="18" charset="0"/>
                <a:cs typeface="Times New Roman" pitchFamily="18" charset="0"/>
              </a:rPr>
              <a:t>Оперативно-розыскная деятельность </a:t>
            </a:r>
            <a:r>
              <a:rPr lang="ru-RU" sz="2000" dirty="0" smtClean="0">
                <a:latin typeface="Times New Roman" pitchFamily="18" charset="0"/>
                <a:cs typeface="Times New Roman" pitchFamily="18" charset="0"/>
              </a:rPr>
              <a:t>является не стадией уголовного судопроизводства (уголовного процесса), а самостоятельным видом деятельности оперативных подразделений исполнительных органов государственной власти Российской Федерации.</a:t>
            </a:r>
            <a:endParaRPr lang="ru-RU"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Обеспечение законности и порядка</a:t>
            </a:r>
            <a:endParaRPr lang="ru-RU" dirty="0"/>
          </a:p>
        </p:txBody>
      </p:sp>
      <p:sp>
        <p:nvSpPr>
          <p:cNvPr id="3" name="Содержимое 2"/>
          <p:cNvSpPr>
            <a:spLocks noGrp="1"/>
          </p:cNvSpPr>
          <p:nvPr>
            <p:ph idx="1"/>
          </p:nvPr>
        </p:nvSpPr>
        <p:spPr>
          <a:xfrm>
            <a:off x="0" y="1357298"/>
            <a:ext cx="9144000" cy="5500702"/>
          </a:xfrm>
        </p:spPr>
        <p:txBody>
          <a:bodyPr/>
          <a:lstStyle/>
          <a:p>
            <a:pPr algn="ctr">
              <a:buFontTx/>
              <a:buChar char="-"/>
            </a:pPr>
            <a:r>
              <a:rPr lang="ru-RU" i="1" dirty="0" smtClean="0">
                <a:latin typeface="Times New Roman" pitchFamily="18" charset="0"/>
                <a:cs typeface="Times New Roman" pitchFamily="18" charset="0"/>
              </a:rPr>
              <a:t>Административная деятельность</a:t>
            </a:r>
          </a:p>
          <a:p>
            <a:pPr algn="ctr">
              <a:buNone/>
            </a:pPr>
            <a:r>
              <a:rPr lang="ru-RU" i="1" dirty="0" smtClean="0">
                <a:latin typeface="Times New Roman" pitchFamily="18" charset="0"/>
                <a:cs typeface="Times New Roman" pitchFamily="18" charset="0"/>
              </a:rPr>
              <a:t>(участковый уполномоченный полиции)</a:t>
            </a:r>
            <a:endParaRPr lang="ru-RU" i="1" dirty="0">
              <a:latin typeface="Times New Roman" pitchFamily="18" charset="0"/>
              <a:cs typeface="Times New Roman" pitchFamily="18" charset="0"/>
            </a:endParaRPr>
          </a:p>
        </p:txBody>
      </p:sp>
      <p:pic>
        <p:nvPicPr>
          <p:cNvPr id="36866" name="Picture 2" descr="https://auto-kruto.ru/wp-content/uploads/2020/01/sotrudnik-politsii.jpg"/>
          <p:cNvPicPr>
            <a:picLocks noChangeAspect="1" noChangeArrowheads="1"/>
          </p:cNvPicPr>
          <p:nvPr/>
        </p:nvPicPr>
        <p:blipFill>
          <a:blip r:embed="rId2" cstate="print"/>
          <a:srcRect/>
          <a:stretch>
            <a:fillRect/>
          </a:stretch>
        </p:blipFill>
        <p:spPr bwMode="auto">
          <a:xfrm>
            <a:off x="428596" y="2571744"/>
            <a:ext cx="3961505" cy="2071702"/>
          </a:xfrm>
          <a:prstGeom prst="rect">
            <a:avLst/>
          </a:prstGeom>
          <a:ln>
            <a:noFill/>
          </a:ln>
          <a:effectLst>
            <a:softEdge rad="112500"/>
          </a:effectLst>
        </p:spPr>
      </p:pic>
      <p:pic>
        <p:nvPicPr>
          <p:cNvPr id="36868" name="Picture 4" descr="https://kotorosl.biz/wp-content/uploads/2021/07/sai-t-org.jpg"/>
          <p:cNvPicPr>
            <a:picLocks noChangeAspect="1" noChangeArrowheads="1"/>
          </p:cNvPicPr>
          <p:nvPr/>
        </p:nvPicPr>
        <p:blipFill>
          <a:blip r:embed="rId3" cstate="print"/>
          <a:srcRect/>
          <a:stretch>
            <a:fillRect/>
          </a:stretch>
        </p:blipFill>
        <p:spPr bwMode="auto">
          <a:xfrm>
            <a:off x="4357686" y="4143380"/>
            <a:ext cx="4643438" cy="2545771"/>
          </a:xfrm>
          <a:prstGeom prst="rect">
            <a:avLst/>
          </a:prstGeom>
          <a:ln>
            <a:noFill/>
          </a:ln>
          <a:effectLst>
            <a:softEdge rad="112500"/>
          </a:effectLst>
        </p:spPr>
      </p:pic>
      <p:sp>
        <p:nvSpPr>
          <p:cNvPr id="8" name="Прямоугольник 7"/>
          <p:cNvSpPr/>
          <p:nvPr/>
        </p:nvSpPr>
        <p:spPr>
          <a:xfrm>
            <a:off x="285720" y="4714884"/>
            <a:ext cx="3857652"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p:txBody>
      </p:sp>
      <p:sp>
        <p:nvSpPr>
          <p:cNvPr id="9" name="Прямоугольник 8"/>
          <p:cNvSpPr/>
          <p:nvPr/>
        </p:nvSpPr>
        <p:spPr>
          <a:xfrm>
            <a:off x="4714876" y="2571744"/>
            <a:ext cx="3929074" cy="1477328"/>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a:t>
            </a:r>
            <a:r>
              <a:rPr lang="ru-RU" dirty="0" smtClean="0">
                <a:latin typeface="Times New Roman" pitchFamily="18" charset="0"/>
                <a:cs typeface="Times New Roman" pitchFamily="18" charset="0"/>
              </a:rPr>
              <a:t>39 (для 2 группы предназначения), 36 (для 3 группы предназначения)</a:t>
            </a:r>
            <a:endParaRPr lang="ru-RU" dirty="0"/>
          </a:p>
        </p:txBody>
      </p:sp>
      <p:sp>
        <p:nvSpPr>
          <p:cNvPr id="10" name="Прямоугольник 9"/>
          <p:cNvSpPr/>
          <p:nvPr/>
        </p:nvSpPr>
        <p:spPr>
          <a:xfrm>
            <a:off x="642910" y="6143644"/>
            <a:ext cx="321467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4 года </a:t>
            </a:r>
            <a:endParaRPr lang="ru-RU"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357166"/>
            <a:ext cx="6858000" cy="6247864"/>
          </a:xfrm>
          <a:prstGeom prst="rect">
            <a:avLst/>
          </a:prstGeom>
        </p:spPr>
        <p:txBody>
          <a:bodyPr wrap="square">
            <a:spAutoFit/>
          </a:bodyPr>
          <a:lstStyle/>
          <a:p>
            <a:pPr algn="just"/>
            <a:r>
              <a:rPr lang="ru-RU" sz="2000" b="1" dirty="0" smtClean="0">
                <a:latin typeface="Times New Roman" pitchFamily="18" charset="0"/>
                <a:cs typeface="Times New Roman" pitchFamily="18" charset="0"/>
              </a:rPr>
              <a:t>Административная деятельность органов внутренних дел</a:t>
            </a:r>
            <a:r>
              <a:rPr lang="ru-RU" sz="2000" dirty="0" smtClean="0">
                <a:latin typeface="Times New Roman" pitchFamily="18" charset="0"/>
                <a:cs typeface="Times New Roman" pitchFamily="18" charset="0"/>
              </a:rPr>
              <a:t> - это одно из направлений деятельности этих органов. Ее содержание состоит в создании условий для реализации гражданами своих прав и законных интересов, в выполнении возложенных на них </a:t>
            </a:r>
            <a:r>
              <a:rPr lang="ru-RU" sz="2000" b="1" dirty="0" smtClean="0">
                <a:latin typeface="Times New Roman" pitchFamily="18" charset="0"/>
                <a:cs typeface="Times New Roman" pitchFamily="18" charset="0"/>
              </a:rPr>
              <a:t>обязанностей:</a:t>
            </a:r>
            <a:r>
              <a:rPr lang="ru-RU" sz="2000" dirty="0" smtClean="0">
                <a:latin typeface="Times New Roman" pitchFamily="18" charset="0"/>
                <a:cs typeface="Times New Roman" pitchFamily="18" charset="0"/>
              </a:rPr>
              <a:t> </a:t>
            </a:r>
          </a:p>
          <a:p>
            <a:pPr algn="just"/>
            <a:r>
              <a:rPr lang="ru-RU" sz="2000" dirty="0" smtClean="0">
                <a:latin typeface="Times New Roman" pitchFamily="18" charset="0"/>
                <a:cs typeface="Times New Roman" pitchFamily="18" charset="0"/>
              </a:rPr>
              <a:t>обеспечении нормальной работы предприятий, учреждений, организаций; </a:t>
            </a:r>
          </a:p>
          <a:p>
            <a:pPr algn="just"/>
            <a:r>
              <a:rPr lang="ru-RU" sz="2000" dirty="0" smtClean="0">
                <a:latin typeface="Times New Roman" pitchFamily="18" charset="0"/>
                <a:cs typeface="Times New Roman" pitchFamily="18" charset="0"/>
              </a:rPr>
              <a:t>контроле и надзоре за соблюдением правил паспортной системы, общественного порядка, пожарной безопасности, дорожного движения; </a:t>
            </a:r>
          </a:p>
          <a:p>
            <a:pPr algn="just"/>
            <a:r>
              <a:rPr lang="ru-RU" sz="2000" dirty="0" smtClean="0">
                <a:latin typeface="Times New Roman" pitchFamily="18" charset="0"/>
                <a:cs typeface="Times New Roman" pitchFamily="18" charset="0"/>
              </a:rPr>
              <a:t>профилактике и пресечении различных правонарушений; </a:t>
            </a:r>
          </a:p>
          <a:p>
            <a:pPr algn="just"/>
            <a:r>
              <a:rPr lang="ru-RU" sz="2000" dirty="0" smtClean="0">
                <a:latin typeface="Times New Roman" pitchFamily="18" charset="0"/>
                <a:cs typeface="Times New Roman" pitchFamily="18" charset="0"/>
              </a:rPr>
              <a:t>регистрационном учете граждан; </a:t>
            </a:r>
          </a:p>
          <a:p>
            <a:pPr algn="just"/>
            <a:r>
              <a:rPr lang="ru-RU" sz="2000" dirty="0" smtClean="0">
                <a:latin typeface="Times New Roman" pitchFamily="18" charset="0"/>
                <a:cs typeface="Times New Roman" pitchFamily="18" charset="0"/>
              </a:rPr>
              <a:t>выдаче лицензий на осуществление частной детективной и охранной деятельности, лицензий на продажу, приобретение и хранение оружия; </a:t>
            </a:r>
          </a:p>
          <a:p>
            <a:pPr algn="just"/>
            <a:r>
              <a:rPr lang="ru-RU" sz="2000" dirty="0" smtClean="0">
                <a:latin typeface="Times New Roman" pitchFamily="18" charset="0"/>
                <a:cs typeface="Times New Roman" pitchFamily="18" charset="0"/>
              </a:rPr>
              <a:t>осуществлении административного надзора; </a:t>
            </a:r>
          </a:p>
          <a:p>
            <a:pPr algn="just"/>
            <a:r>
              <a:rPr lang="ru-RU" sz="2000" dirty="0" smtClean="0">
                <a:latin typeface="Times New Roman" pitchFamily="18" charset="0"/>
                <a:cs typeface="Times New Roman" pitchFamily="18" charset="0"/>
              </a:rPr>
              <a:t>охране собственности; </a:t>
            </a:r>
          </a:p>
          <a:p>
            <a:pPr algn="just"/>
            <a:r>
              <a:rPr lang="ru-RU" sz="2000" dirty="0" smtClean="0">
                <a:latin typeface="Times New Roman" pitchFamily="18" charset="0"/>
                <a:cs typeface="Times New Roman" pitchFamily="18" charset="0"/>
              </a:rPr>
              <a:t>контроле за соблюдением правил пребывания в Российской Федерации иностранных граждан и лиц без гражданства и т.д.</a:t>
            </a:r>
            <a:endParaRPr lang="ru-RU" sz="20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Психология служебной деятельности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500174"/>
            <a:ext cx="9144000" cy="5357826"/>
          </a:xfrm>
        </p:spPr>
        <p:txBody>
          <a:bodyPr>
            <a:normAutofit/>
          </a:bodyPr>
          <a:lstStyle/>
          <a:p>
            <a:pPr algn="ctr">
              <a:buFontTx/>
              <a:buChar char="-"/>
            </a:pPr>
            <a:r>
              <a:rPr lang="ru-RU" i="1" dirty="0" smtClean="0">
                <a:latin typeface="Times New Roman" pitchFamily="18" charset="0"/>
                <a:cs typeface="Times New Roman" pitchFamily="18" charset="0"/>
              </a:rPr>
              <a:t>Психологическое </a:t>
            </a:r>
            <a:r>
              <a:rPr lang="ru-RU" i="1" dirty="0" smtClean="0">
                <a:latin typeface="Times New Roman" pitchFamily="18" charset="0"/>
                <a:cs typeface="Times New Roman" pitchFamily="18" charset="0"/>
              </a:rPr>
              <a:t>обеспечение служебной деятельности сотрудников правоохранительных </a:t>
            </a:r>
            <a:r>
              <a:rPr lang="ru-RU" i="1" dirty="0" smtClean="0">
                <a:latin typeface="Times New Roman" pitchFamily="18" charset="0"/>
                <a:cs typeface="Times New Roman" pitchFamily="18" charset="0"/>
              </a:rPr>
              <a:t>органов</a:t>
            </a:r>
          </a:p>
          <a:p>
            <a:pPr algn="ctr">
              <a:buNone/>
            </a:pPr>
            <a:r>
              <a:rPr lang="ru-RU" i="1" dirty="0" smtClean="0">
                <a:latin typeface="Times New Roman" pitchFamily="18" charset="0"/>
                <a:cs typeface="Times New Roman" pitchFamily="18" charset="0"/>
              </a:rPr>
              <a:t>(психолог  по работе с личным составом ЛВД)</a:t>
            </a:r>
            <a:endParaRPr lang="ru-RU" i="1" dirty="0">
              <a:latin typeface="Times New Roman" pitchFamily="18" charset="0"/>
              <a:cs typeface="Times New Roman" pitchFamily="18" charset="0"/>
            </a:endParaRPr>
          </a:p>
        </p:txBody>
      </p:sp>
      <p:pic>
        <p:nvPicPr>
          <p:cNvPr id="38914" name="Picture 2" descr="https://static.mvd.ru/upload/site116/document_images/WhatsApp_Image_2018-11-20_at_18.37.01-800x600.jpeg"/>
          <p:cNvPicPr>
            <a:picLocks noChangeAspect="1" noChangeArrowheads="1"/>
          </p:cNvPicPr>
          <p:nvPr/>
        </p:nvPicPr>
        <p:blipFill>
          <a:blip r:embed="rId2"/>
          <a:srcRect/>
          <a:stretch>
            <a:fillRect/>
          </a:stretch>
        </p:blipFill>
        <p:spPr bwMode="auto">
          <a:xfrm>
            <a:off x="428596" y="3714752"/>
            <a:ext cx="4071966" cy="1857388"/>
          </a:xfrm>
          <a:prstGeom prst="rect">
            <a:avLst/>
          </a:prstGeom>
          <a:ln>
            <a:noFill/>
          </a:ln>
          <a:effectLst>
            <a:softEdge rad="112500"/>
          </a:effectLst>
        </p:spPr>
      </p:pic>
      <p:pic>
        <p:nvPicPr>
          <p:cNvPr id="38916" name="Picture 4" descr="https://static.mvd.ru/upload/site137/document_images/Dsc_9177-800x600.jpg"/>
          <p:cNvPicPr>
            <a:picLocks noChangeAspect="1" noChangeArrowheads="1"/>
          </p:cNvPicPr>
          <p:nvPr/>
        </p:nvPicPr>
        <p:blipFill>
          <a:blip r:embed="rId3"/>
          <a:srcRect/>
          <a:stretch>
            <a:fillRect/>
          </a:stretch>
        </p:blipFill>
        <p:spPr bwMode="auto">
          <a:xfrm>
            <a:off x="5500694" y="3643314"/>
            <a:ext cx="3355806" cy="1785950"/>
          </a:xfrm>
          <a:prstGeom prst="rect">
            <a:avLst/>
          </a:prstGeom>
          <a:ln>
            <a:noFill/>
          </a:ln>
          <a:effectLst>
            <a:softEdge rad="112500"/>
          </a:effectLst>
        </p:spPr>
      </p:pic>
      <p:sp>
        <p:nvSpPr>
          <p:cNvPr id="6" name="Прямоугольник 5"/>
          <p:cNvSpPr/>
          <p:nvPr/>
        </p:nvSpPr>
        <p:spPr>
          <a:xfrm>
            <a:off x="500034" y="5643578"/>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Биология - 36</a:t>
            </a:r>
            <a:endParaRPr lang="ru-RU" dirty="0">
              <a:latin typeface="Times New Roman" pitchFamily="18" charset="0"/>
              <a:cs typeface="Times New Roman" pitchFamily="18" charset="0"/>
            </a:endParaRPr>
          </a:p>
        </p:txBody>
      </p:sp>
      <p:sp>
        <p:nvSpPr>
          <p:cNvPr id="7" name="Прямоугольник 6"/>
          <p:cNvSpPr/>
          <p:nvPr/>
        </p:nvSpPr>
        <p:spPr>
          <a:xfrm>
            <a:off x="5357786" y="5429264"/>
            <a:ext cx="3786214"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- 36</a:t>
            </a:r>
            <a:endParaRPr lang="ru-RU" dirty="0">
              <a:latin typeface="Times New Roman" pitchFamily="18" charset="0"/>
              <a:cs typeface="Times New Roman" pitchFamily="18" charset="0"/>
            </a:endParaRPr>
          </a:p>
        </p:txBody>
      </p:sp>
      <p:sp>
        <p:nvSpPr>
          <p:cNvPr id="8" name="Прямоугольник 7"/>
          <p:cNvSpPr/>
          <p:nvPr/>
        </p:nvSpPr>
        <p:spPr>
          <a:xfrm>
            <a:off x="2643174" y="6286520"/>
            <a:ext cx="321467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274838"/>
            <a:ext cx="8286808" cy="1938992"/>
          </a:xfrm>
          <a:prstGeom prst="rect">
            <a:avLst/>
          </a:prstGeom>
        </p:spPr>
        <p:txBody>
          <a:bodyPr wrap="square">
            <a:spAutoFit/>
          </a:bodyPr>
          <a:lstStyle/>
          <a:p>
            <a:pPr algn="just"/>
            <a:r>
              <a:rPr lang="ru-RU" sz="2400" b="1" dirty="0" smtClean="0">
                <a:latin typeface="Times New Roman" pitchFamily="18" charset="0"/>
                <a:cs typeface="Times New Roman" pitchFamily="18" charset="0"/>
              </a:rPr>
              <a:t>Психология</a:t>
            </a:r>
            <a:r>
              <a:rPr lang="ru-RU" sz="2400" dirty="0" smtClean="0">
                <a:latin typeface="Times New Roman" pitchFamily="18" charset="0"/>
                <a:cs typeface="Times New Roman" pitchFamily="18" charset="0"/>
              </a:rPr>
              <a:t> — это наука о закономерностях возникновения, развития и проявления психики и сознания человека.</a:t>
            </a:r>
          </a:p>
          <a:p>
            <a:pPr algn="just"/>
            <a:r>
              <a:rPr lang="ru-RU" sz="2400" b="1" dirty="0" smtClean="0">
                <a:latin typeface="Times New Roman" pitchFamily="18" charset="0"/>
                <a:cs typeface="Times New Roman" pitchFamily="18" charset="0"/>
              </a:rPr>
              <a:t>Психика</a:t>
            </a:r>
            <a:r>
              <a:rPr lang="ru-RU" sz="2400" dirty="0" smtClean="0">
                <a:latin typeface="Times New Roman" pitchFamily="18" charset="0"/>
                <a:cs typeface="Times New Roman" pitchFamily="18" charset="0"/>
              </a:rPr>
              <a:t> — свойство головного мозга, обеспечивающее человеку и животным способность отражать воздействия предметов и явлений окружающей действительности.</a:t>
            </a:r>
            <a:endParaRPr lang="ru-RU"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Судебная экспертиза</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214422"/>
            <a:ext cx="9144000" cy="5357826"/>
          </a:xfrm>
        </p:spPr>
        <p:txBody>
          <a:bodyPr/>
          <a:lstStyle/>
          <a:p>
            <a:pPr algn="ctr">
              <a:buFontTx/>
              <a:buChar char="-"/>
            </a:pPr>
            <a:r>
              <a:rPr lang="ru-RU" i="1" dirty="0" smtClean="0">
                <a:latin typeface="Times New Roman" pitchFamily="18" charset="0"/>
                <a:cs typeface="Times New Roman" pitchFamily="18" charset="0"/>
              </a:rPr>
              <a:t>Криминалистические экспертизы</a:t>
            </a:r>
          </a:p>
          <a:p>
            <a:pPr algn="ctr">
              <a:buNone/>
            </a:pPr>
            <a:r>
              <a:rPr lang="ru-RU" i="1" dirty="0" smtClean="0">
                <a:latin typeface="Times New Roman" pitchFamily="18" charset="0"/>
                <a:cs typeface="Times New Roman" pitchFamily="18" charset="0"/>
              </a:rPr>
              <a:t>(криминалист)</a:t>
            </a:r>
            <a:endParaRPr lang="ru-RU" i="1" dirty="0">
              <a:latin typeface="Times New Roman" pitchFamily="18" charset="0"/>
              <a:cs typeface="Times New Roman" pitchFamily="18" charset="0"/>
            </a:endParaRPr>
          </a:p>
        </p:txBody>
      </p:sp>
      <p:pic>
        <p:nvPicPr>
          <p:cNvPr id="40964" name="Picture 4" descr="https://static.mvd.ru/upload/site116/document_images/DSC_9802(2)-800x600.jpg"/>
          <p:cNvPicPr>
            <a:picLocks noChangeAspect="1" noChangeArrowheads="1"/>
          </p:cNvPicPr>
          <p:nvPr/>
        </p:nvPicPr>
        <p:blipFill>
          <a:blip r:embed="rId2" cstate="print"/>
          <a:srcRect/>
          <a:stretch>
            <a:fillRect/>
          </a:stretch>
        </p:blipFill>
        <p:spPr bwMode="auto">
          <a:xfrm>
            <a:off x="285720" y="2571744"/>
            <a:ext cx="3286148" cy="1832207"/>
          </a:xfrm>
          <a:prstGeom prst="rect">
            <a:avLst/>
          </a:prstGeom>
          <a:ln>
            <a:noFill/>
          </a:ln>
          <a:effectLst>
            <a:softEdge rad="112500"/>
          </a:effectLst>
        </p:spPr>
      </p:pic>
      <p:pic>
        <p:nvPicPr>
          <p:cNvPr id="40966" name="Picture 6" descr="https://static.mvd.ru/upload/site25/document_images/DSC_0550(4)-800x600.JPG"/>
          <p:cNvPicPr>
            <a:picLocks noChangeAspect="1" noChangeArrowheads="1"/>
          </p:cNvPicPr>
          <p:nvPr/>
        </p:nvPicPr>
        <p:blipFill>
          <a:blip r:embed="rId3"/>
          <a:srcRect/>
          <a:stretch>
            <a:fillRect/>
          </a:stretch>
        </p:blipFill>
        <p:spPr bwMode="auto">
          <a:xfrm>
            <a:off x="4214810" y="2357430"/>
            <a:ext cx="4303885" cy="1871640"/>
          </a:xfrm>
          <a:prstGeom prst="rect">
            <a:avLst/>
          </a:prstGeom>
          <a:ln>
            <a:noFill/>
          </a:ln>
          <a:effectLst>
            <a:softEdge rad="112500"/>
          </a:effectLst>
        </p:spPr>
      </p:pic>
      <p:pic>
        <p:nvPicPr>
          <p:cNvPr id="40968" name="Picture 8" descr="https://www.interesnie-fakty.ru/wp-content/uploads/2019/12/Eksperty.jpg"/>
          <p:cNvPicPr>
            <a:picLocks noChangeAspect="1" noChangeArrowheads="1"/>
          </p:cNvPicPr>
          <p:nvPr/>
        </p:nvPicPr>
        <p:blipFill>
          <a:blip r:embed="rId4" cstate="print"/>
          <a:srcRect/>
          <a:stretch>
            <a:fillRect/>
          </a:stretch>
        </p:blipFill>
        <p:spPr bwMode="auto">
          <a:xfrm>
            <a:off x="4786314" y="4429132"/>
            <a:ext cx="3256044" cy="2214578"/>
          </a:xfrm>
          <a:prstGeom prst="rect">
            <a:avLst/>
          </a:prstGeom>
          <a:ln>
            <a:noFill/>
          </a:ln>
          <a:effectLst>
            <a:softEdge rad="112500"/>
          </a:effectLst>
        </p:spPr>
      </p:pic>
      <p:sp>
        <p:nvSpPr>
          <p:cNvPr id="8" name="Прямоугольник 7"/>
          <p:cNvSpPr/>
          <p:nvPr/>
        </p:nvSpPr>
        <p:spPr>
          <a:xfrm>
            <a:off x="285720" y="4643446"/>
            <a:ext cx="4572000" cy="1754326"/>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a:t>
            </a:r>
            <a:r>
              <a:rPr lang="ru-RU" dirty="0" smtClean="0">
                <a:latin typeface="Times New Roman" pitchFamily="18" charset="0"/>
                <a:cs typeface="Times New Roman" pitchFamily="18" charset="0"/>
              </a:rPr>
              <a:t>42</a:t>
            </a:r>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- 36</a:t>
            </a:r>
            <a:endParaRPr lang="ru-RU" dirty="0">
              <a:latin typeface="Times New Roman" pitchFamily="18" charset="0"/>
              <a:cs typeface="Times New Roman" pitchFamily="18" charset="0"/>
            </a:endParaRPr>
          </a:p>
        </p:txBody>
      </p:sp>
      <p:sp>
        <p:nvSpPr>
          <p:cNvPr id="9" name="Прямоугольник 8"/>
          <p:cNvSpPr/>
          <p:nvPr/>
        </p:nvSpPr>
        <p:spPr>
          <a:xfrm>
            <a:off x="1428728" y="6488668"/>
            <a:ext cx="321467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071678"/>
            <a:ext cx="8572560" cy="2308324"/>
          </a:xfrm>
          <a:prstGeom prst="rect">
            <a:avLst/>
          </a:prstGeom>
        </p:spPr>
        <p:txBody>
          <a:bodyPr wrap="square">
            <a:spAutoFit/>
          </a:bodyPr>
          <a:lstStyle/>
          <a:p>
            <a:pPr algn="just"/>
            <a:r>
              <a:rPr lang="ru-RU" sz="2400" b="1" dirty="0" smtClean="0">
                <a:latin typeface="Times New Roman" pitchFamily="18" charset="0"/>
                <a:cs typeface="Times New Roman" pitchFamily="18" charset="0"/>
              </a:rPr>
              <a:t>Криминалистика </a:t>
            </a:r>
            <a:r>
              <a:rPr lang="ru-RU" sz="2400" dirty="0" smtClean="0">
                <a:latin typeface="Times New Roman" pitchFamily="18" charset="0"/>
                <a:cs typeface="Times New Roman" pitchFamily="18" charset="0"/>
              </a:rPr>
              <a:t>- наука, которая исследует закономерности и особенности механизма преступления, его возникновения и способы сокрытия участниками преступления его следов. </a:t>
            </a:r>
          </a:p>
          <a:p>
            <a:pPr algn="just"/>
            <a:r>
              <a:rPr lang="ru-RU" sz="2400" b="1" dirty="0" smtClean="0">
                <a:latin typeface="Times New Roman" pitchFamily="18" charset="0"/>
                <a:cs typeface="Times New Roman" pitchFamily="18" charset="0"/>
              </a:rPr>
              <a:t>Криминалистика</a:t>
            </a:r>
            <a:r>
              <a:rPr lang="ru-RU" sz="2400" dirty="0" smtClean="0">
                <a:latin typeface="Times New Roman" pitchFamily="18" charset="0"/>
                <a:cs typeface="Times New Roman" pitchFamily="18" charset="0"/>
              </a:rPr>
              <a:t> разрабатывает и использует специальные средства и особые методы сбора, исследования и анализа собранных вещественных доказательств.</a:t>
            </a:r>
            <a:endParaRPr lang="ru-RU"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Экономическая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безопасность и противодействие коррупции</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428736"/>
            <a:ext cx="9144000" cy="5429264"/>
          </a:xfrm>
        </p:spPr>
        <p:txBody>
          <a:bodyPr/>
          <a:lstStyle/>
          <a:p>
            <a:pPr algn="ctr">
              <a:buNone/>
            </a:pPr>
            <a:r>
              <a:rPr lang="ru-RU" dirty="0" smtClean="0"/>
              <a:t>- </a:t>
            </a:r>
            <a:r>
              <a:rPr lang="ru-RU" i="1" dirty="0" smtClean="0">
                <a:latin typeface="Times New Roman" pitchFamily="18" charset="0"/>
                <a:cs typeface="Times New Roman" pitchFamily="18" charset="0"/>
              </a:rPr>
              <a:t>Экономико – правовое обеспечение экономической безопасности</a:t>
            </a:r>
            <a:endParaRPr lang="ru-RU" i="1" dirty="0">
              <a:latin typeface="Times New Roman" pitchFamily="18" charset="0"/>
              <a:cs typeface="Times New Roman" pitchFamily="18" charset="0"/>
            </a:endParaRPr>
          </a:p>
        </p:txBody>
      </p:sp>
      <p:pic>
        <p:nvPicPr>
          <p:cNvPr id="43010" name="Picture 2" descr="http://libkrumvd.ru/museum/images/djmediatools/308-obrazovatelnaya-deyatelnost-20181205130735/obrazovatelnaya_deyatelnost_121.jpg"/>
          <p:cNvPicPr>
            <a:picLocks noChangeAspect="1" noChangeArrowheads="1"/>
          </p:cNvPicPr>
          <p:nvPr/>
        </p:nvPicPr>
        <p:blipFill>
          <a:blip r:embed="rId2" cstate="print"/>
          <a:srcRect/>
          <a:stretch>
            <a:fillRect/>
          </a:stretch>
        </p:blipFill>
        <p:spPr bwMode="auto">
          <a:xfrm>
            <a:off x="2143108" y="2571744"/>
            <a:ext cx="5214974" cy="2286016"/>
          </a:xfrm>
          <a:prstGeom prst="rect">
            <a:avLst/>
          </a:prstGeom>
          <a:ln>
            <a:noFill/>
          </a:ln>
          <a:effectLst>
            <a:softEdge rad="112500"/>
          </a:effectLst>
        </p:spPr>
      </p:pic>
      <p:sp>
        <p:nvSpPr>
          <p:cNvPr id="6" name="Прямоугольник 5"/>
          <p:cNvSpPr/>
          <p:nvPr/>
        </p:nvSpPr>
        <p:spPr>
          <a:xfrm>
            <a:off x="428596" y="5000636"/>
            <a:ext cx="3857652"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Математика (профиль) - </a:t>
            </a:r>
            <a:r>
              <a:rPr lang="ru-RU" dirty="0" smtClean="0">
                <a:latin typeface="Times New Roman" pitchFamily="18" charset="0"/>
                <a:cs typeface="Times New Roman" pitchFamily="18" charset="0"/>
              </a:rPr>
              <a:t>36</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Русский язык - 36</a:t>
            </a:r>
          </a:p>
        </p:txBody>
      </p:sp>
      <p:sp>
        <p:nvSpPr>
          <p:cNvPr id="7" name="Прямоугольник 6"/>
          <p:cNvSpPr/>
          <p:nvPr/>
        </p:nvSpPr>
        <p:spPr>
          <a:xfrm>
            <a:off x="4357686" y="5572140"/>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- 39</a:t>
            </a:r>
            <a:endParaRPr lang="ru-RU" dirty="0">
              <a:latin typeface="Times New Roman" pitchFamily="18" charset="0"/>
              <a:cs typeface="Times New Roman" pitchFamily="18" charset="0"/>
            </a:endParaRPr>
          </a:p>
        </p:txBody>
      </p:sp>
      <p:sp>
        <p:nvSpPr>
          <p:cNvPr id="8" name="Прямоугольник 7"/>
          <p:cNvSpPr/>
          <p:nvPr/>
        </p:nvSpPr>
        <p:spPr>
          <a:xfrm>
            <a:off x="1000100" y="6286520"/>
            <a:ext cx="321467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2274838"/>
            <a:ext cx="7643866" cy="2308324"/>
          </a:xfrm>
          <a:prstGeom prst="rect">
            <a:avLst/>
          </a:prstGeom>
        </p:spPr>
        <p:txBody>
          <a:bodyPr wrap="square">
            <a:spAutoFit/>
          </a:bodyPr>
          <a:lstStyle/>
          <a:p>
            <a:pPr algn="just"/>
            <a:r>
              <a:rPr lang="ru-RU" sz="2400" b="1" dirty="0" smtClean="0">
                <a:latin typeface="Times New Roman" pitchFamily="18" charset="0"/>
                <a:cs typeface="Times New Roman" pitchFamily="18" charset="0"/>
              </a:rPr>
              <a:t>Экономическая безопасность</a:t>
            </a:r>
            <a:r>
              <a:rPr lang="ru-RU" sz="2400" dirty="0" smtClean="0">
                <a:latin typeface="Times New Roman" pitchFamily="18" charset="0"/>
                <a:cs typeface="Times New Roman" pitchFamily="18" charset="0"/>
              </a:rPr>
              <a:t> - это существенная часть экономической науки, рассматривающая в качестве предмета исследования безопасность субъектов хозяйствования. Исходя из этого, можно говорить об экономической безопасности страны или же региона, крупной корпорации или конкретного предприятия.</a:t>
            </a:r>
            <a:endParaRPr lang="ru-RU"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0" y="785794"/>
            <a:ext cx="9144000" cy="4525963"/>
          </a:xfrm>
        </p:spPr>
        <p:txBody>
          <a:bodyPr/>
          <a:lstStyle/>
          <a:p>
            <a:pPr algn="ctr">
              <a:buNone/>
            </a:pPr>
            <a:r>
              <a:rPr lang="ru-RU" b="1" cap="all" dirty="0" smtClean="0">
                <a:latin typeface="Times New Roman" pitchFamily="18" charset="0"/>
                <a:cs typeface="Times New Roman" pitchFamily="18" charset="0"/>
              </a:rPr>
              <a:t>ДОПОЛНИТЕЛЬНЫЕ БАЛЛЫ К ЕГЭ ОТ ВУЗА</a:t>
            </a:r>
          </a:p>
          <a:p>
            <a:pPr algn="ctr"/>
            <a:r>
              <a:rPr lang="ru-RU" i="1" dirty="0" smtClean="0">
                <a:latin typeface="Times New Roman" pitchFamily="18" charset="0"/>
                <a:cs typeface="Times New Roman" pitchFamily="18" charset="0"/>
              </a:rPr>
              <a:t>Золотой значок ГТО — 2 балла</a:t>
            </a:r>
          </a:p>
          <a:p>
            <a:pPr algn="ctr"/>
            <a:r>
              <a:rPr lang="ru-RU" i="1" dirty="0" smtClean="0">
                <a:latin typeface="Times New Roman" pitchFamily="18" charset="0"/>
                <a:cs typeface="Times New Roman" pitchFamily="18" charset="0"/>
              </a:rPr>
              <a:t>Аттестат с отличием — 8 баллов</a:t>
            </a:r>
          </a:p>
          <a:p>
            <a:pPr algn="ctr"/>
            <a:r>
              <a:rPr lang="ru-RU" i="1" dirty="0" smtClean="0">
                <a:latin typeface="Times New Roman" pitchFamily="18" charset="0"/>
                <a:cs typeface="Times New Roman" pitchFamily="18" charset="0"/>
              </a:rPr>
              <a:t>Спортивный разряд</a:t>
            </a:r>
            <a:r>
              <a:rPr lang="en-US" i="1"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спортивное звание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(не ниже кандидата в мастера спорта) </a:t>
            </a:r>
            <a:r>
              <a:rPr lang="ru-RU"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6</a:t>
            </a:r>
            <a:r>
              <a:rPr lang="ru-RU"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баллов</a:t>
            </a:r>
          </a:p>
          <a:p>
            <a:pPr algn="ctr"/>
            <a:r>
              <a:rPr lang="ru-RU" i="1" dirty="0" err="1" smtClean="0">
                <a:latin typeface="Times New Roman" pitchFamily="18" charset="0"/>
                <a:cs typeface="Times New Roman" pitchFamily="18" charset="0"/>
              </a:rPr>
              <a:t>Портфолио</a:t>
            </a:r>
            <a:r>
              <a:rPr lang="ru-RU" i="1" dirty="0" smtClean="0">
                <a:latin typeface="Times New Roman" pitchFamily="18" charset="0"/>
                <a:cs typeface="Times New Roman" pitchFamily="18" charset="0"/>
              </a:rPr>
              <a:t>/олимпиады </a:t>
            </a:r>
            <a:r>
              <a:rPr lang="ru-RU" i="1" dirty="0" smtClean="0">
                <a:latin typeface="Times New Roman" pitchFamily="18" charset="0"/>
                <a:cs typeface="Times New Roman" pitchFamily="18" charset="0"/>
              </a:rPr>
              <a:t>—2 балла</a:t>
            </a:r>
            <a:endParaRPr lang="ru-RU" i="1"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Безопасность информационных технологий в правоохранительной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сфере</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0" y="2000240"/>
            <a:ext cx="8715436" cy="4525963"/>
          </a:xfrm>
        </p:spPr>
        <p:txBody>
          <a:bodyPr/>
          <a:lstStyle/>
          <a:p>
            <a:pPr algn="ctr">
              <a:buNone/>
            </a:pPr>
            <a:r>
              <a:rPr lang="ru-RU" i="1" dirty="0" smtClean="0">
                <a:latin typeface="Times New Roman" pitchFamily="18" charset="0"/>
                <a:cs typeface="Times New Roman" pitchFamily="18" charset="0"/>
              </a:rPr>
              <a:t>- Компьютерная экспертиза при расследовании преступлений</a:t>
            </a:r>
            <a:endParaRPr lang="ru-RU" i="1" dirty="0">
              <a:latin typeface="Times New Roman" pitchFamily="18" charset="0"/>
              <a:cs typeface="Times New Roman" pitchFamily="18" charset="0"/>
            </a:endParaRPr>
          </a:p>
        </p:txBody>
      </p:sp>
      <p:pic>
        <p:nvPicPr>
          <p:cNvPr id="1026" name="Picture 2" descr="https://www.ateaonline.org/Resources/Pictures/DSC_8958-1.jpg"/>
          <p:cNvPicPr>
            <a:picLocks noChangeAspect="1" noChangeArrowheads="1"/>
          </p:cNvPicPr>
          <p:nvPr/>
        </p:nvPicPr>
        <p:blipFill>
          <a:blip r:embed="rId2" cstate="print"/>
          <a:srcRect/>
          <a:stretch>
            <a:fillRect/>
          </a:stretch>
        </p:blipFill>
        <p:spPr bwMode="auto">
          <a:xfrm>
            <a:off x="428596" y="2500306"/>
            <a:ext cx="2643206" cy="1755089"/>
          </a:xfrm>
          <a:prstGeom prst="rect">
            <a:avLst/>
          </a:prstGeom>
          <a:ln>
            <a:noFill/>
          </a:ln>
          <a:effectLst>
            <a:softEdge rad="112500"/>
          </a:effectLst>
        </p:spPr>
      </p:pic>
      <p:pic>
        <p:nvPicPr>
          <p:cNvPr id="1028" name="Picture 4" descr="https://en.sledcom.ru/upload/site2/document_news/AMG_0081_(1)%5b1%5d.jpg"/>
          <p:cNvPicPr>
            <a:picLocks noChangeAspect="1" noChangeArrowheads="1"/>
          </p:cNvPicPr>
          <p:nvPr/>
        </p:nvPicPr>
        <p:blipFill>
          <a:blip r:embed="rId3" cstate="print"/>
          <a:srcRect/>
          <a:stretch>
            <a:fillRect/>
          </a:stretch>
        </p:blipFill>
        <p:spPr bwMode="auto">
          <a:xfrm>
            <a:off x="6215074" y="2500306"/>
            <a:ext cx="2647885" cy="1985914"/>
          </a:xfrm>
          <a:prstGeom prst="rect">
            <a:avLst/>
          </a:prstGeom>
          <a:ln>
            <a:noFill/>
          </a:ln>
          <a:effectLst>
            <a:softEdge rad="112500"/>
          </a:effectLst>
        </p:spPr>
      </p:pic>
      <p:pic>
        <p:nvPicPr>
          <p:cNvPr id="1030" name="Picture 6" descr="https://medru.su/wp-content/uploads/2018/12/maxresdefault.jpg"/>
          <p:cNvPicPr>
            <a:picLocks noChangeAspect="1" noChangeArrowheads="1"/>
          </p:cNvPicPr>
          <p:nvPr/>
        </p:nvPicPr>
        <p:blipFill>
          <a:blip r:embed="rId4" cstate="print"/>
          <a:srcRect/>
          <a:stretch>
            <a:fillRect/>
          </a:stretch>
        </p:blipFill>
        <p:spPr bwMode="auto">
          <a:xfrm>
            <a:off x="3071802" y="3143248"/>
            <a:ext cx="3167031" cy="1781455"/>
          </a:xfrm>
          <a:prstGeom prst="rect">
            <a:avLst/>
          </a:prstGeom>
          <a:ln>
            <a:noFill/>
          </a:ln>
          <a:effectLst>
            <a:softEdge rad="112500"/>
          </a:effectLst>
        </p:spPr>
      </p:pic>
      <p:sp>
        <p:nvSpPr>
          <p:cNvPr id="7" name="Прямоугольник 6"/>
          <p:cNvSpPr/>
          <p:nvPr/>
        </p:nvSpPr>
        <p:spPr>
          <a:xfrm>
            <a:off x="5143504" y="5214950"/>
            <a:ext cx="3786214"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36.</a:t>
            </a:r>
            <a:endParaRPr lang="ru-RU" dirty="0">
              <a:latin typeface="Times New Roman" pitchFamily="18" charset="0"/>
              <a:cs typeface="Times New Roman" pitchFamily="18" charset="0"/>
            </a:endParaRPr>
          </a:p>
        </p:txBody>
      </p:sp>
      <p:sp>
        <p:nvSpPr>
          <p:cNvPr id="8" name="Прямоугольник 7"/>
          <p:cNvSpPr/>
          <p:nvPr/>
        </p:nvSpPr>
        <p:spPr>
          <a:xfrm>
            <a:off x="428596" y="5286388"/>
            <a:ext cx="3714744"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Математика (профиль) – </a:t>
            </a:r>
            <a:r>
              <a:rPr lang="ru-RU" dirty="0" smtClean="0">
                <a:latin typeface="Times New Roman" pitchFamily="18" charset="0"/>
                <a:cs typeface="Times New Roman" pitchFamily="18" charset="0"/>
              </a:rPr>
              <a:t>36</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Русский язык – 36.</a:t>
            </a:r>
          </a:p>
        </p:txBody>
      </p:sp>
      <p:sp>
        <p:nvSpPr>
          <p:cNvPr id="9" name="Прямоугольник 8"/>
          <p:cNvSpPr/>
          <p:nvPr/>
        </p:nvSpPr>
        <p:spPr>
          <a:xfrm>
            <a:off x="2500298" y="6286520"/>
            <a:ext cx="4572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1785926"/>
            <a:ext cx="8429684" cy="3170099"/>
          </a:xfrm>
          <a:prstGeom prst="rect">
            <a:avLst/>
          </a:prstGeom>
        </p:spPr>
        <p:txBody>
          <a:bodyPr wrap="square">
            <a:spAutoFit/>
          </a:bodyPr>
          <a:lstStyle/>
          <a:p>
            <a:pPr algn="just"/>
            <a:r>
              <a:rPr lang="ru-RU" sz="2000" i="1" dirty="0" smtClean="0">
                <a:latin typeface="Times New Roman" pitchFamily="18" charset="0"/>
                <a:cs typeface="Times New Roman" pitchFamily="18" charset="0"/>
              </a:rPr>
              <a:t>На очную форму обучения по программам высшего образования принимаются граждане РФ в возрасте от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17</a:t>
            </a:r>
            <a:r>
              <a:rPr lang="ru-RU" sz="2000" i="1" dirty="0" smtClean="0">
                <a:latin typeface="Times New Roman" pitchFamily="18" charset="0"/>
                <a:cs typeface="Times New Roman" pitchFamily="18" charset="0"/>
              </a:rPr>
              <a:t> до </a:t>
            </a:r>
            <a:r>
              <a:rPr lang="ru-RU" sz="2000" i="1" dirty="0" smtClean="0">
                <a:effectLst>
                  <a:outerShdw blurRad="38100" dist="38100" dir="2700000" algn="tl">
                    <a:srgbClr val="000000">
                      <a:alpha val="43137"/>
                    </a:srgbClr>
                  </a:outerShdw>
                </a:effectLst>
                <a:latin typeface="Times New Roman" pitchFamily="18" charset="0"/>
                <a:cs typeface="Times New Roman" pitchFamily="18" charset="0"/>
              </a:rPr>
              <a:t>25</a:t>
            </a:r>
            <a:r>
              <a:rPr lang="ru-RU" sz="2000" i="1" dirty="0" smtClean="0">
                <a:latin typeface="Times New Roman" pitchFamily="18" charset="0"/>
                <a:cs typeface="Times New Roman" pitchFamily="18" charset="0"/>
              </a:rPr>
              <a:t> лет (не имеющие гражданство (подданство) иностранного государства), имеющие среднее (полное) общее образование (11 классов), начальное профессиональное образование (с получением среднего (полного) общего образования) или среднее профессиональное образование, годные по состоянию здоровья к службе (учебе) в правоохранительных органах, успешно сдавшие единый государственный экзамен (ЕГЭ) и выдержавшие дополнительные вступительные испытания на базе учебного заведения МВД России. Срок обучения в Университете МВД составляет от 4 до 5 лет.</a:t>
            </a:r>
            <a:endParaRPr lang="ru-RU" sz="2000" i="1" dirty="0">
              <a:latin typeface="Times New Roman" pitchFamily="18" charset="0"/>
              <a:cs typeface="Times New Roman" pitchFamily="18" charset="0"/>
            </a:endParaRPr>
          </a:p>
        </p:txBody>
      </p:sp>
      <p:pic>
        <p:nvPicPr>
          <p:cNvPr id="52226" name="Picture 2" descr="https://www.culture.ru/storage/images/401d79532c4a08ee97f1df06c89e6092/dc349d226617be826f3769f03b32710a.jpeg"/>
          <p:cNvPicPr>
            <a:picLocks noChangeAspect="1" noChangeArrowheads="1"/>
          </p:cNvPicPr>
          <p:nvPr/>
        </p:nvPicPr>
        <p:blipFill>
          <a:blip r:embed="rId2" cstate="print"/>
          <a:srcRect/>
          <a:stretch>
            <a:fillRect/>
          </a:stretch>
        </p:blipFill>
        <p:spPr bwMode="auto">
          <a:xfrm>
            <a:off x="357158" y="0"/>
            <a:ext cx="3274933" cy="1785926"/>
          </a:xfrm>
          <a:prstGeom prst="rect">
            <a:avLst/>
          </a:prstGeom>
          <a:ln>
            <a:noFill/>
          </a:ln>
          <a:effectLst>
            <a:softEdge rad="112500"/>
          </a:effectLst>
        </p:spPr>
      </p:pic>
      <p:sp>
        <p:nvSpPr>
          <p:cNvPr id="52228" name="AutoShape 4" descr="https://www.tomsk.gov.ru/uploads/1/c689ddb9ff4413a46626c6d6124389151a655d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2230" name="AutoShape 6" descr="https://www.tomsk.gov.ru/uploads/1/c689ddb9ff4413a46626c6d6124389151a655d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2232" name="AutoShape 8" descr="https://www.tomsk.gov.ru/uploads/1/c689ddb9ff4413a46626c6d6124389151a655d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2234" name="AutoShape 10" descr="https://www.tomsk.gov.ru/uploads/1/c689ddb9ff4413a46626c6d6124389151a655d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2236" name="AutoShape 12" descr="https://29.rosguard.gov.ru/uploads/2020/01/5c98c03469ca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2238" name="Picture 14" descr="https://arbat.mos.ru/upload/medialibrary/9aa/swa_1145.jpg"/>
          <p:cNvPicPr>
            <a:picLocks noChangeAspect="1" noChangeArrowheads="1"/>
          </p:cNvPicPr>
          <p:nvPr/>
        </p:nvPicPr>
        <p:blipFill>
          <a:blip r:embed="rId3" cstate="print"/>
          <a:srcRect/>
          <a:stretch>
            <a:fillRect/>
          </a:stretch>
        </p:blipFill>
        <p:spPr bwMode="auto">
          <a:xfrm>
            <a:off x="5143504" y="4857760"/>
            <a:ext cx="3794116" cy="200024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786058"/>
            <a:ext cx="6858048" cy="3785652"/>
          </a:xfrm>
          <a:prstGeom prst="rect">
            <a:avLst/>
          </a:prstGeom>
        </p:spPr>
        <p:txBody>
          <a:bodyPr wrap="square">
            <a:spAutoFit/>
          </a:bodyPr>
          <a:lstStyle/>
          <a:p>
            <a:pPr algn="ctr"/>
            <a:r>
              <a:rPr lang="ru-RU" sz="2400" dirty="0" smtClean="0">
                <a:latin typeface="Times New Roman" pitchFamily="18" charset="0"/>
                <a:cs typeface="Times New Roman" pitchFamily="18" charset="0"/>
              </a:rPr>
              <a:t>Лица, успешно сдавшие экзамены, с 1</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сентября 2022 года становятся курсантами, принимают Присягу и получают</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первое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специальное звание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рядовой полиции</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Срок обучения полностью входит в трудовой стаж. По окончании университета выдается диплом государственного образца о высшем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образовании и присваивается специальное звание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лейтенант полиции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1202" name="Picture 2" descr="https://newkuban.ru/upload/iblock/2c1/prisyaga_08.jpg"/>
          <p:cNvPicPr>
            <a:picLocks noChangeAspect="1" noChangeArrowheads="1"/>
          </p:cNvPicPr>
          <p:nvPr/>
        </p:nvPicPr>
        <p:blipFill>
          <a:blip r:embed="rId2" cstate="print"/>
          <a:srcRect/>
          <a:stretch>
            <a:fillRect/>
          </a:stretch>
        </p:blipFill>
        <p:spPr bwMode="auto">
          <a:xfrm>
            <a:off x="5072066" y="214290"/>
            <a:ext cx="3846437" cy="2559804"/>
          </a:xfrm>
          <a:prstGeom prst="rect">
            <a:avLst/>
          </a:prstGeom>
          <a:ln>
            <a:noFill/>
          </a:ln>
          <a:effectLst>
            <a:softEdge rad="112500"/>
          </a:effectLst>
        </p:spPr>
      </p:pic>
      <p:pic>
        <p:nvPicPr>
          <p:cNvPr id="51204" name="Picture 4" descr="https://www.altai-mitropolia.ru/www/news/2017/10/172933-21_b.jpg"/>
          <p:cNvPicPr>
            <a:picLocks noChangeAspect="1" noChangeArrowheads="1"/>
          </p:cNvPicPr>
          <p:nvPr/>
        </p:nvPicPr>
        <p:blipFill>
          <a:blip r:embed="rId3" cstate="print"/>
          <a:srcRect/>
          <a:stretch>
            <a:fillRect/>
          </a:stretch>
        </p:blipFill>
        <p:spPr bwMode="auto">
          <a:xfrm>
            <a:off x="6215074" y="3000372"/>
            <a:ext cx="2678841" cy="1785894"/>
          </a:xfrm>
          <a:prstGeom prst="rect">
            <a:avLst/>
          </a:prstGeom>
          <a:ln>
            <a:noFill/>
          </a:ln>
          <a:effectLst>
            <a:softEdge rad="112500"/>
          </a:effectLst>
        </p:spPr>
      </p:pic>
      <p:pic>
        <p:nvPicPr>
          <p:cNvPr id="51206" name="Picture 6" descr="https://riabir.ru/wp-content/uploads/2017/08/DSC_3019.jpg"/>
          <p:cNvPicPr>
            <a:picLocks noChangeAspect="1" noChangeArrowheads="1"/>
          </p:cNvPicPr>
          <p:nvPr/>
        </p:nvPicPr>
        <p:blipFill>
          <a:blip r:embed="rId4" cstate="print"/>
          <a:srcRect/>
          <a:stretch>
            <a:fillRect/>
          </a:stretch>
        </p:blipFill>
        <p:spPr bwMode="auto">
          <a:xfrm>
            <a:off x="857224" y="357166"/>
            <a:ext cx="3357586" cy="2229647"/>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4290"/>
            <a:ext cx="7000924" cy="3046988"/>
          </a:xfrm>
          <a:prstGeom prst="rect">
            <a:avLst/>
          </a:prstGeom>
        </p:spPr>
        <p:txBody>
          <a:bodyPr wrap="square">
            <a:spAutoFit/>
          </a:bodyPr>
          <a:lstStyle/>
          <a:p>
            <a:pPr algn="just"/>
            <a:r>
              <a:rPr lang="ru-RU" sz="2400" dirty="0" smtClean="0">
                <a:latin typeface="Times New Roman" pitchFamily="18" charset="0"/>
                <a:cs typeface="Times New Roman" pitchFamily="18" charset="0"/>
              </a:rPr>
              <a:t>Обучение в образовательных </a:t>
            </a:r>
            <a:r>
              <a:rPr lang="ru-RU" sz="2400" dirty="0" smtClean="0">
                <a:latin typeface="Times New Roman" pitchFamily="18" charset="0"/>
                <a:cs typeface="Times New Roman" pitchFamily="18" charset="0"/>
              </a:rPr>
              <a:t>организациях </a:t>
            </a:r>
            <a:r>
              <a:rPr lang="ru-RU" sz="2400" dirty="0" smtClean="0">
                <a:latin typeface="Times New Roman" pitchFamily="18" charset="0"/>
                <a:cs typeface="Times New Roman" pitchFamily="18" charset="0"/>
              </a:rPr>
              <a:t>МВД осуществляется на бюджетной основе, нуждающимся предоставляется общежитие,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ежемесячно выплачивается денежное довольствие в размере от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15000</a:t>
            </a:r>
            <a:r>
              <a:rPr lang="ru-RU" sz="2400" dirty="0" smtClean="0">
                <a:latin typeface="Times New Roman" pitchFamily="18" charset="0"/>
                <a:cs typeface="Times New Roman" pitchFamily="18" charset="0"/>
              </a:rPr>
              <a:t> до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35000</a:t>
            </a:r>
            <a:r>
              <a:rPr lang="ru-RU" sz="2400" dirty="0" smtClean="0">
                <a:latin typeface="Times New Roman" pitchFamily="18" charset="0"/>
                <a:cs typeface="Times New Roman" pitchFamily="18" charset="0"/>
              </a:rPr>
              <a:t>, а также премии за хорошую успеваемость. Курсанты обеспечиваются бесплатным форменным обмундированием и питанием.</a:t>
            </a:r>
            <a:endParaRPr lang="ru-RU" sz="2400" dirty="0">
              <a:latin typeface="Times New Roman" pitchFamily="18" charset="0"/>
              <a:cs typeface="Times New Roman" pitchFamily="18" charset="0"/>
            </a:endParaRPr>
          </a:p>
        </p:txBody>
      </p:sp>
      <p:pic>
        <p:nvPicPr>
          <p:cNvPr id="50178" name="Picture 2" descr="https://avatars.mds.yandex.net/get-zen_doc/5295744/pub_60df7522baf4b439d30cba5a_60df75f485b74724b471d020/scale_1200"/>
          <p:cNvPicPr>
            <a:picLocks noChangeAspect="1" noChangeArrowheads="1"/>
          </p:cNvPicPr>
          <p:nvPr/>
        </p:nvPicPr>
        <p:blipFill>
          <a:blip r:embed="rId2"/>
          <a:srcRect/>
          <a:stretch>
            <a:fillRect/>
          </a:stretch>
        </p:blipFill>
        <p:spPr bwMode="auto">
          <a:xfrm>
            <a:off x="2857488" y="3071810"/>
            <a:ext cx="6000792" cy="357190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214290"/>
            <a:ext cx="8286808" cy="1323439"/>
          </a:xfrm>
          <a:prstGeom prst="rect">
            <a:avLst/>
          </a:prstGeom>
        </p:spPr>
        <p:txBody>
          <a:bodyPr wrap="square">
            <a:spAutoFit/>
          </a:bodyPr>
          <a:lstStyle/>
          <a:p>
            <a:pPr algn="ctr"/>
            <a:r>
              <a:rPr lang="ru-RU" sz="2000" b="1" i="1" dirty="0" smtClean="0">
                <a:latin typeface="Times New Roman" pitchFamily="18" charset="0"/>
                <a:cs typeface="Times New Roman" pitchFamily="18" charset="0"/>
              </a:rPr>
              <a:t>Поступившие в учебные</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заведения МВД России освобождаются от службы в Вооруженных Силах Российской Федерации, по окончании на юношей накладывается </a:t>
            </a:r>
            <a:r>
              <a:rPr lang="ru-RU" sz="2000" b="1" i="1" dirty="0" err="1" smtClean="0">
                <a:latin typeface="Times New Roman" pitchFamily="18" charset="0"/>
                <a:cs typeface="Times New Roman" pitchFamily="18" charset="0"/>
              </a:rPr>
              <a:t>бронь</a:t>
            </a:r>
            <a:r>
              <a:rPr lang="ru-RU" sz="2000" b="1" i="1" dirty="0" smtClean="0">
                <a:latin typeface="Times New Roman" pitchFamily="18" charset="0"/>
                <a:cs typeface="Times New Roman" pitchFamily="18" charset="0"/>
              </a:rPr>
              <a:t>.</a:t>
            </a:r>
            <a:endParaRPr lang="ru-RU" sz="2000" b="1" i="1" dirty="0">
              <a:latin typeface="Times New Roman" pitchFamily="18" charset="0"/>
              <a:cs typeface="Times New Roman" pitchFamily="18" charset="0"/>
            </a:endParaRPr>
          </a:p>
        </p:txBody>
      </p:sp>
      <p:sp>
        <p:nvSpPr>
          <p:cNvPr id="5" name="Прямоугольник 4"/>
          <p:cNvSpPr/>
          <p:nvPr/>
        </p:nvSpPr>
        <p:spPr>
          <a:xfrm>
            <a:off x="500034" y="4357694"/>
            <a:ext cx="8358246" cy="2308324"/>
          </a:xfrm>
          <a:prstGeom prst="rect">
            <a:avLst/>
          </a:prstGeom>
        </p:spPr>
        <p:txBody>
          <a:bodyPr wrap="square">
            <a:spAutoFit/>
          </a:bodyPr>
          <a:lstStyle/>
          <a:p>
            <a:pPr algn="ctr"/>
            <a:r>
              <a:rPr lang="ru-RU" sz="2400" dirty="0" smtClean="0">
                <a:latin typeface="Times New Roman" pitchFamily="18" charset="0"/>
                <a:cs typeface="Times New Roman" pitchFamily="18" charset="0"/>
              </a:rPr>
              <a:t>По окончании учебных заведений гарантировано предоставление должности среднего начальствующего</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состава по полученным специальностям в </a:t>
            </a:r>
          </a:p>
          <a:p>
            <a:pPr algn="ctr"/>
            <a:r>
              <a:rPr lang="ru-RU" sz="2400" dirty="0" smtClean="0">
                <a:latin typeface="Times New Roman" pitchFamily="18" charset="0"/>
                <a:cs typeface="Times New Roman" pitchFamily="18" charset="0"/>
              </a:rPr>
              <a:t>МУ МВД России «Щелковское».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Открывается возможность для обучения в Академии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Управления МВД России и карьерного роста.</a:t>
            </a:r>
            <a:endParaRPr lang="ru-RU" sz="2400" dirty="0">
              <a:latin typeface="Times New Roman" pitchFamily="18" charset="0"/>
              <a:cs typeface="Times New Roman" pitchFamily="18" charset="0"/>
            </a:endParaRPr>
          </a:p>
        </p:txBody>
      </p:sp>
      <p:pic>
        <p:nvPicPr>
          <p:cNvPr id="49154" name="Picture 2" descr="https://kubnews.ru/upload/iblock/d80/d806e39af13f47f292c88e56937be9b8.jpg"/>
          <p:cNvPicPr>
            <a:picLocks noChangeAspect="1" noChangeArrowheads="1"/>
          </p:cNvPicPr>
          <p:nvPr/>
        </p:nvPicPr>
        <p:blipFill>
          <a:blip r:embed="rId2"/>
          <a:srcRect/>
          <a:stretch>
            <a:fillRect/>
          </a:stretch>
        </p:blipFill>
        <p:spPr bwMode="auto">
          <a:xfrm>
            <a:off x="1285852" y="1500174"/>
            <a:ext cx="7072362" cy="2952739"/>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28794" y="3000372"/>
            <a:ext cx="7000924" cy="3539430"/>
          </a:xfrm>
          <a:prstGeom prst="rect">
            <a:avLst/>
          </a:prstGeom>
        </p:spPr>
        <p:txBody>
          <a:bodyPr wrap="square">
            <a:spAutoFit/>
          </a:bodyPr>
          <a:lstStyle/>
          <a:p>
            <a:pPr algn="ct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Абитуриентам, не прошедшим</a:t>
            </a:r>
            <a:b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вступительные испытания, МУ МВД России «Щелковское» предлагает должности</a:t>
            </a:r>
            <a:b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рядового и младшего начальствующего состава в ОБ ППСП, комендантской группе</a:t>
            </a:r>
            <a:b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и кинологической службе, с последующим направлением на обучение в Университет</a:t>
            </a:r>
            <a:b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по очной и заочной форме.</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8130" name="Picture 2" descr="https://sun1-96.userapi.com/impf/c837426/v837426764/3b627/sqOOp-ViNC4.jpg?size=604x523&amp;quality=96&amp;sign=b0a61a2749251f3df5493e510a6d5b20&amp;type=album"/>
          <p:cNvPicPr>
            <a:picLocks noChangeAspect="1" noChangeArrowheads="1"/>
          </p:cNvPicPr>
          <p:nvPr/>
        </p:nvPicPr>
        <p:blipFill>
          <a:blip r:embed="rId2"/>
          <a:srcRect/>
          <a:stretch>
            <a:fillRect/>
          </a:stretch>
        </p:blipFill>
        <p:spPr bwMode="auto">
          <a:xfrm>
            <a:off x="5929322" y="214290"/>
            <a:ext cx="2857520" cy="2474309"/>
          </a:xfrm>
          <a:prstGeom prst="rect">
            <a:avLst/>
          </a:prstGeom>
          <a:ln>
            <a:noFill/>
          </a:ln>
          <a:effectLst>
            <a:softEdge rad="112500"/>
          </a:effectLst>
        </p:spPr>
      </p:pic>
      <p:pic>
        <p:nvPicPr>
          <p:cNvPr id="48134" name="Picture 6" descr="https://71.xn--b1aew.xn--p1ai/upload/site72/document_news2/IMG_7708.JPG"/>
          <p:cNvPicPr>
            <a:picLocks noChangeAspect="1" noChangeArrowheads="1"/>
          </p:cNvPicPr>
          <p:nvPr/>
        </p:nvPicPr>
        <p:blipFill>
          <a:blip r:embed="rId3" cstate="print"/>
          <a:srcRect/>
          <a:stretch>
            <a:fillRect/>
          </a:stretch>
        </p:blipFill>
        <p:spPr bwMode="auto">
          <a:xfrm>
            <a:off x="642910" y="214290"/>
            <a:ext cx="3908768" cy="2757458"/>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p:spPr>
        <p:txBody>
          <a:bodyPr wrap="square">
            <a:spAutoFit/>
          </a:bodyPr>
          <a:lstStyle/>
          <a:p>
            <a:pPr algn="ct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За более подробной информацией, </a:t>
            </a:r>
            <a:r>
              <a:rPr lang="ru-RU" b="1" i="1" dirty="0" err="1" smtClean="0">
                <a:effectLst>
                  <a:outerShdw blurRad="38100" dist="38100" dir="2700000" algn="tl">
                    <a:srgbClr val="000000">
                      <a:alpha val="43137"/>
                    </a:srgbClr>
                  </a:outerShdw>
                </a:effectLst>
                <a:latin typeface="Times New Roman" pitchFamily="18" charset="0"/>
                <a:cs typeface="Times New Roman" pitchFamily="18" charset="0"/>
              </a:rPr>
              <a:t>п</a:t>
            </a:r>
            <a:r>
              <a:rPr lang="x-none" b="1" i="1" smtClean="0">
                <a:effectLst>
                  <a:outerShdw blurRad="38100" dist="38100" dir="2700000" algn="tl">
                    <a:srgbClr val="000000">
                      <a:alpha val="43137"/>
                    </a:srgbClr>
                  </a:outerShdw>
                </a:effectLst>
                <a:latin typeface="Times New Roman" pitchFamily="18" charset="0"/>
                <a:cs typeface="Times New Roman" pitchFamily="18" charset="0"/>
              </a:rPr>
              <a:t>о вопрос</a:t>
            </a:r>
            <a:r>
              <a:rPr lang="ru-RU" b="1" i="1" dirty="0" err="1" smtClean="0">
                <a:effectLst>
                  <a:outerShdw blurRad="38100" dist="38100" dir="2700000" algn="tl">
                    <a:srgbClr val="000000">
                      <a:alpha val="43137"/>
                    </a:srgbClr>
                  </a:outerShdw>
                </a:effectLst>
                <a:latin typeface="Times New Roman" pitchFamily="18" charset="0"/>
                <a:cs typeface="Times New Roman" pitchFamily="18" charset="0"/>
              </a:rPr>
              <a:t>ам</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 целевого направления, вы можете обратиться </a:t>
            </a:r>
            <a:r>
              <a:rPr lang="x-none" b="1" i="1" smtClean="0">
                <a:effectLst>
                  <a:outerShdw blurRad="38100" dist="38100" dir="2700000" algn="tl">
                    <a:srgbClr val="000000">
                      <a:alpha val="43137"/>
                    </a:srgbClr>
                  </a:outerShdw>
                </a:effectLst>
                <a:latin typeface="Times New Roman" pitchFamily="18" charset="0"/>
                <a:cs typeface="Times New Roman" pitchFamily="18" charset="0"/>
              </a:rPr>
              <a:t>в </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МУ </a:t>
            </a:r>
            <a:r>
              <a:rPr lang="x-none" b="1" i="1" smtClean="0">
                <a:effectLst>
                  <a:outerShdw blurRad="38100" dist="38100" dir="2700000" algn="tl">
                    <a:srgbClr val="000000">
                      <a:alpha val="43137"/>
                    </a:srgbClr>
                  </a:outerShdw>
                </a:effectLst>
                <a:latin typeface="Times New Roman" pitchFamily="18" charset="0"/>
                <a:cs typeface="Times New Roman" pitchFamily="18" charset="0"/>
              </a:rPr>
              <a:t>МВД России «Щёлковское» по </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адресу</a:t>
            </a:r>
            <a:r>
              <a:rPr lang="x-none" b="1" i="1" smtClean="0">
                <a:effectLst>
                  <a:outerShdw blurRad="38100" dist="38100" dir="2700000" algn="tl">
                    <a:srgbClr val="000000">
                      <a:alpha val="43137"/>
                    </a:srgbClr>
                  </a:outerShdw>
                </a:effectLst>
                <a:latin typeface="Times New Roman" pitchFamily="18" charset="0"/>
                <a:cs typeface="Times New Roman" pitchFamily="18" charset="0"/>
              </a:rPr>
              <a:t>: </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г. Щелково, 1-й Советский пер. д. 25 </a:t>
            </a:r>
            <a:r>
              <a:rPr lang="ru-RU" b="1" i="1" dirty="0" err="1" smtClean="0">
                <a:effectLst>
                  <a:outerShdw blurRad="38100" dist="38100" dir="2700000" algn="tl">
                    <a:srgbClr val="000000">
                      <a:alpha val="43137"/>
                    </a:srgbClr>
                  </a:outerShdw>
                </a:effectLst>
                <a:latin typeface="Times New Roman" pitchFamily="18" charset="0"/>
                <a:cs typeface="Times New Roman" pitchFamily="18" charset="0"/>
              </a:rPr>
              <a:t>каб</a:t>
            </a: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 № 15 </a:t>
            </a:r>
            <a:endParaRPr lang="ru-RU"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(старший инспектор профессиональной подготовки - Чернова Татьяна Петровна  </a:t>
            </a:r>
            <a:endParaRPr lang="ru-RU"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тел.  8-985-877-49-62, инспектор отдела кадров по работе с личным составом – Коваленкова Лилия Юрьевна тел. 8-985-864-52-59)</a:t>
            </a:r>
            <a:endParaRPr lang="ru-RU"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7106" name="Picture 2" descr="https://fb.ru/media/i/7/8/2/6/6/7/i/782667.jpg"/>
          <p:cNvPicPr>
            <a:picLocks noChangeAspect="1" noChangeArrowheads="1"/>
          </p:cNvPicPr>
          <p:nvPr/>
        </p:nvPicPr>
        <p:blipFill>
          <a:blip r:embed="rId2"/>
          <a:srcRect/>
          <a:stretch>
            <a:fillRect/>
          </a:stretch>
        </p:blipFill>
        <p:spPr bwMode="auto">
          <a:xfrm>
            <a:off x="1357290" y="1714488"/>
            <a:ext cx="6643734" cy="3714776"/>
          </a:xfrm>
          <a:prstGeom prst="rect">
            <a:avLst/>
          </a:prstGeom>
          <a:ln>
            <a:noFill/>
          </a:ln>
          <a:effectLst>
            <a:softEdge rad="112500"/>
          </a:effectLst>
        </p:spPr>
      </p:pic>
      <p:sp>
        <p:nvSpPr>
          <p:cNvPr id="1025" name="Rectangle 1"/>
          <p:cNvSpPr>
            <a:spLocks noChangeArrowheads="1"/>
          </p:cNvSpPr>
          <p:nvPr/>
        </p:nvSpPr>
        <p:spPr bwMode="auto">
          <a:xfrm>
            <a:off x="0" y="5572140"/>
            <a:ext cx="89297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2800" i="1"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срок подачи заявления с 01.09.2021 по 01.03.2022 года</a:t>
            </a:r>
            <a:endParaRPr kumimoji="0" lang="ru-RU" sz="2800" i="1"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000240"/>
            <a:ext cx="8643998" cy="2677656"/>
          </a:xfrm>
          <a:prstGeom prst="rect">
            <a:avLst/>
          </a:prstGeom>
        </p:spPr>
        <p:txBody>
          <a:bodyPr wrap="square">
            <a:spAutoFit/>
          </a:bodyPr>
          <a:lstStyle/>
          <a:p>
            <a:pPr algn="just"/>
            <a:r>
              <a:rPr lang="ru-RU" sz="2400" b="1" dirty="0" smtClean="0">
                <a:latin typeface="Times New Roman" pitchFamily="18" charset="0"/>
                <a:cs typeface="Times New Roman" pitchFamily="18" charset="0"/>
              </a:rPr>
              <a:t>При расследовании преступлений</a:t>
            </a:r>
            <a:r>
              <a:rPr lang="ru-RU" sz="2400" dirty="0" smtClean="0">
                <a:latin typeface="Times New Roman" pitchFamily="18" charset="0"/>
                <a:cs typeface="Times New Roman" pitchFamily="18" charset="0"/>
              </a:rPr>
              <a:t>, связанных с применением компьютерной техники, следователи нередко назначают компьютерное независимое исследование.</a:t>
            </a:r>
          </a:p>
          <a:p>
            <a:pPr algn="just"/>
            <a:r>
              <a:rPr lang="ru-RU" sz="2400" dirty="0" smtClean="0">
                <a:latin typeface="Times New Roman" pitchFamily="18" charset="0"/>
                <a:cs typeface="Times New Roman" pitchFamily="18" charset="0"/>
              </a:rPr>
              <a:t> Компьютерная экспертиза при расследовании преступлений является нетрадиционным способом доказательства преступной деятельности, однако в некоторых ситуациях без неё не обойтись.</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Безопасность информационных технологий в правоохранительной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сфере</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2000240"/>
            <a:ext cx="9144000" cy="4857760"/>
          </a:xfrm>
        </p:spPr>
        <p:txBody>
          <a:bodyPr/>
          <a:lstStyle/>
          <a:p>
            <a:pPr algn="ctr">
              <a:buNone/>
            </a:pPr>
            <a:r>
              <a:rPr lang="ru-RU" i="1" dirty="0" smtClean="0">
                <a:latin typeface="Times New Roman" pitchFamily="18" charset="0"/>
                <a:cs typeface="Times New Roman" pitchFamily="18" charset="0"/>
              </a:rPr>
              <a:t>- Технологии защиты информации в правоохранительной сфере</a:t>
            </a:r>
            <a:endParaRPr lang="ru-RU" i="1" dirty="0">
              <a:latin typeface="Times New Roman" pitchFamily="18" charset="0"/>
              <a:cs typeface="Times New Roman" pitchFamily="18" charset="0"/>
            </a:endParaRPr>
          </a:p>
        </p:txBody>
      </p:sp>
      <p:pic>
        <p:nvPicPr>
          <p:cNvPr id="16386" name="Picture 2" descr="https://static.mvd.ru/upload/site116/document_images/DSC_5865-800x600.jpg"/>
          <p:cNvPicPr>
            <a:picLocks noChangeAspect="1" noChangeArrowheads="1"/>
          </p:cNvPicPr>
          <p:nvPr/>
        </p:nvPicPr>
        <p:blipFill>
          <a:blip r:embed="rId2" cstate="print"/>
          <a:srcRect/>
          <a:stretch>
            <a:fillRect/>
          </a:stretch>
        </p:blipFill>
        <p:spPr bwMode="auto">
          <a:xfrm>
            <a:off x="142844" y="2500306"/>
            <a:ext cx="2248723" cy="1495401"/>
          </a:xfrm>
          <a:prstGeom prst="rect">
            <a:avLst/>
          </a:prstGeom>
          <a:ln>
            <a:noFill/>
          </a:ln>
          <a:effectLst>
            <a:softEdge rad="112500"/>
          </a:effectLst>
        </p:spPr>
      </p:pic>
      <p:pic>
        <p:nvPicPr>
          <p:cNvPr id="16388" name="Picture 4" descr="https://mvd.ru/upload/site41/document_images/gorodskoy-detektiv-v-formate-3d444445546-3.jpg"/>
          <p:cNvPicPr>
            <a:picLocks noChangeAspect="1" noChangeArrowheads="1"/>
          </p:cNvPicPr>
          <p:nvPr/>
        </p:nvPicPr>
        <p:blipFill>
          <a:blip r:embed="rId3"/>
          <a:srcRect/>
          <a:stretch>
            <a:fillRect/>
          </a:stretch>
        </p:blipFill>
        <p:spPr bwMode="auto">
          <a:xfrm>
            <a:off x="3071802" y="3143248"/>
            <a:ext cx="3219741" cy="2143140"/>
          </a:xfrm>
          <a:prstGeom prst="rect">
            <a:avLst/>
          </a:prstGeom>
          <a:ln>
            <a:noFill/>
          </a:ln>
          <a:effectLst>
            <a:softEdge rad="112500"/>
          </a:effectLst>
        </p:spPr>
      </p:pic>
      <p:pic>
        <p:nvPicPr>
          <p:cNvPr id="16390" name="Picture 6" descr="https://static.mvd.ru/upload/site116/document_images/DSC_9554(2)-800x600.jpg"/>
          <p:cNvPicPr>
            <a:picLocks noChangeAspect="1" noChangeArrowheads="1"/>
          </p:cNvPicPr>
          <p:nvPr/>
        </p:nvPicPr>
        <p:blipFill>
          <a:blip r:embed="rId4" cstate="print"/>
          <a:srcRect/>
          <a:stretch>
            <a:fillRect/>
          </a:stretch>
        </p:blipFill>
        <p:spPr bwMode="auto">
          <a:xfrm>
            <a:off x="6715140" y="3000372"/>
            <a:ext cx="2214546" cy="1498859"/>
          </a:xfrm>
          <a:prstGeom prst="rect">
            <a:avLst/>
          </a:prstGeom>
          <a:ln>
            <a:noFill/>
          </a:ln>
          <a:effectLst>
            <a:softEdge rad="112500"/>
          </a:effectLst>
        </p:spPr>
      </p:pic>
      <p:sp>
        <p:nvSpPr>
          <p:cNvPr id="9" name="Прямоугольник 8"/>
          <p:cNvSpPr/>
          <p:nvPr/>
        </p:nvSpPr>
        <p:spPr>
          <a:xfrm>
            <a:off x="285720" y="5429264"/>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Математика (профиль) – </a:t>
            </a:r>
            <a:r>
              <a:rPr lang="ru-RU" dirty="0" smtClean="0">
                <a:latin typeface="Times New Roman" pitchFamily="18" charset="0"/>
                <a:cs typeface="Times New Roman" pitchFamily="18" charset="0"/>
              </a:rPr>
              <a:t>36</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Русский язык – 36.</a:t>
            </a:r>
          </a:p>
        </p:txBody>
      </p:sp>
      <p:sp>
        <p:nvSpPr>
          <p:cNvPr id="10" name="Прямоугольник 9"/>
          <p:cNvSpPr/>
          <p:nvPr/>
        </p:nvSpPr>
        <p:spPr>
          <a:xfrm>
            <a:off x="5143504" y="5357826"/>
            <a:ext cx="3857652"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36.</a:t>
            </a:r>
            <a:endParaRPr lang="ru-RU" dirty="0">
              <a:latin typeface="Times New Roman" pitchFamily="18" charset="0"/>
              <a:cs typeface="Times New Roman" pitchFamily="18" charset="0"/>
            </a:endParaRPr>
          </a:p>
        </p:txBody>
      </p:sp>
      <p:sp>
        <p:nvSpPr>
          <p:cNvPr id="11" name="Прямоугольник 10"/>
          <p:cNvSpPr/>
          <p:nvPr/>
        </p:nvSpPr>
        <p:spPr>
          <a:xfrm>
            <a:off x="2500298" y="6286520"/>
            <a:ext cx="4572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4290"/>
            <a:ext cx="9144000" cy="6186309"/>
          </a:xfrm>
          <a:prstGeom prst="rect">
            <a:avLst/>
          </a:prstGeom>
        </p:spPr>
        <p:txBody>
          <a:bodyPr wrap="square">
            <a:spAutoFit/>
          </a:bodyPr>
          <a:lstStyle/>
          <a:p>
            <a:r>
              <a:rPr lang="ru-RU" b="1" i="1" dirty="0" smtClean="0">
                <a:latin typeface="Times New Roman" pitchFamily="18" charset="0"/>
                <a:cs typeface="Times New Roman" pitchFamily="18" charset="0"/>
              </a:rPr>
              <a:t>Пройдя данную программу вы научитесь:</a:t>
            </a:r>
            <a:endParaRPr lang="ru-RU" i="1" dirty="0" smtClean="0">
              <a:latin typeface="Times New Roman" pitchFamily="18" charset="0"/>
              <a:cs typeface="Times New Roman" pitchFamily="18" charset="0"/>
            </a:endParaRPr>
          </a:p>
          <a:p>
            <a:pPr algn="just"/>
            <a:r>
              <a:rPr lang="ru-RU" i="1" dirty="0" smtClean="0">
                <a:latin typeface="Times New Roman" pitchFamily="18" charset="0"/>
                <a:cs typeface="Times New Roman" pitchFamily="18" charset="0"/>
              </a:rPr>
              <a:t>-проектированию и созданию систем по обеспечению информационной безопасности и информации ограниченного доступа;</a:t>
            </a:r>
          </a:p>
          <a:p>
            <a:pPr algn="just"/>
            <a:r>
              <a:rPr lang="ru-RU" i="1" dirty="0" smtClean="0">
                <a:latin typeface="Times New Roman" pitchFamily="18" charset="0"/>
                <a:cs typeface="Times New Roman" pitchFamily="18" charset="0"/>
              </a:rPr>
              <a:t>-установке, настройке и обслуживанию программно-аппаратных средств и технического оборудования для обработки и защиты данных;</a:t>
            </a:r>
          </a:p>
          <a:p>
            <a:pPr algn="just"/>
            <a:r>
              <a:rPr lang="ru-RU" i="1" dirty="0" smtClean="0">
                <a:latin typeface="Times New Roman" pitchFamily="18" charset="0"/>
                <a:cs typeface="Times New Roman" pitchFamily="18" charset="0"/>
              </a:rPr>
              <a:t>-преподаванию дисциплин в сфере IT в учебно-образовательных центрах любого уровня;</a:t>
            </a:r>
          </a:p>
          <a:p>
            <a:pPr algn="just"/>
            <a:r>
              <a:rPr lang="ru-RU" i="1" dirty="0" smtClean="0">
                <a:latin typeface="Times New Roman" pitchFamily="18" charset="0"/>
                <a:cs typeface="Times New Roman" pitchFamily="18" charset="0"/>
              </a:rPr>
              <a:t>-оценке рисков снижения уровня безопасности в процессе использования систем и технических средств;</a:t>
            </a:r>
          </a:p>
          <a:p>
            <a:pPr algn="just"/>
            <a:r>
              <a:rPr lang="ru-RU" i="1" dirty="0" smtClean="0">
                <a:latin typeface="Times New Roman" pitchFamily="18" charset="0"/>
                <a:cs typeface="Times New Roman" pitchFamily="18" charset="0"/>
              </a:rPr>
              <a:t>- осуществлению информационной поддержки в случае проведения следственных действий и оперативно-розыскных мероприятий;</a:t>
            </a:r>
          </a:p>
          <a:p>
            <a:pPr algn="just"/>
            <a:r>
              <a:rPr lang="ru-RU" i="1" dirty="0" smtClean="0">
                <a:latin typeface="Times New Roman" pitchFamily="18" charset="0"/>
                <a:cs typeface="Times New Roman" pitchFamily="18" charset="0"/>
              </a:rPr>
              <a:t>-противодействию деструктивным и негативным информационно психологическим воздействиям;</a:t>
            </a:r>
          </a:p>
          <a:p>
            <a:pPr algn="just"/>
            <a:r>
              <a:rPr lang="ru-RU" i="1" dirty="0" smtClean="0">
                <a:latin typeface="Times New Roman" pitchFamily="18" charset="0"/>
                <a:cs typeface="Times New Roman" pitchFamily="18" charset="0"/>
              </a:rPr>
              <a:t>- использованию в работе различных языков программирования;</a:t>
            </a:r>
          </a:p>
          <a:p>
            <a:pPr algn="just"/>
            <a:r>
              <a:rPr lang="ru-RU" i="1" dirty="0" smtClean="0">
                <a:latin typeface="Times New Roman" pitchFamily="18" charset="0"/>
                <a:cs typeface="Times New Roman" pitchFamily="18" charset="0"/>
              </a:rPr>
              <a:t>-проверке помещений, оборудования, систем информационной защиты и программ несоответствие установленным стандартам безопасности;</a:t>
            </a:r>
          </a:p>
          <a:p>
            <a:pPr algn="just"/>
            <a:r>
              <a:rPr lang="ru-RU" i="1" dirty="0" smtClean="0">
                <a:latin typeface="Times New Roman" pitchFamily="18" charset="0"/>
                <a:cs typeface="Times New Roman" pitchFamily="18" charset="0"/>
              </a:rPr>
              <a:t>-проведению мероприятий для предупреждения разглашения и утечки информации;</a:t>
            </a:r>
          </a:p>
          <a:p>
            <a:pPr algn="just"/>
            <a:r>
              <a:rPr lang="ru-RU" i="1" dirty="0" smtClean="0">
                <a:latin typeface="Times New Roman" pitchFamily="18" charset="0"/>
                <a:cs typeface="Times New Roman" pitchFamily="18" charset="0"/>
              </a:rPr>
              <a:t>-применению программных и технических средств разного уровня сложности, в том числе составляющих государственную тайну;</a:t>
            </a:r>
          </a:p>
          <a:p>
            <a:pPr algn="just"/>
            <a:r>
              <a:rPr lang="ru-RU" i="1" dirty="0" smtClean="0">
                <a:latin typeface="Times New Roman" pitchFamily="18" charset="0"/>
                <a:cs typeface="Times New Roman" pitchFamily="18" charset="0"/>
              </a:rPr>
              <a:t>-умению использовать криминалистическую технику;</a:t>
            </a:r>
          </a:p>
          <a:p>
            <a:pPr algn="just"/>
            <a:r>
              <a:rPr lang="ru-RU" i="1" dirty="0" smtClean="0">
                <a:latin typeface="Times New Roman" pitchFamily="18" charset="0"/>
                <a:cs typeface="Times New Roman" pitchFamily="18" charset="0"/>
              </a:rPr>
              <a:t>-проведению глубокого анализа данных, разведывательных мероприятий и криминалистической диагностики;</a:t>
            </a:r>
          </a:p>
          <a:p>
            <a:pPr algn="just"/>
            <a:r>
              <a:rPr lang="ru-RU" i="1" dirty="0" smtClean="0">
                <a:latin typeface="Times New Roman" pitchFamily="18" charset="0"/>
                <a:cs typeface="Times New Roman" pitchFamily="18" charset="0"/>
              </a:rPr>
              <a:t>-соблюдению режима секретности.</a:t>
            </a:r>
            <a:endParaRPr lang="ru-RU"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Безопасность информационных технологий в правоохранительной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сфере</a:t>
            </a:r>
            <a:endParaRPr lang="ru-RU" dirty="0"/>
          </a:p>
        </p:txBody>
      </p:sp>
      <p:sp>
        <p:nvSpPr>
          <p:cNvPr id="3" name="Содержимое 2"/>
          <p:cNvSpPr>
            <a:spLocks noGrp="1"/>
          </p:cNvSpPr>
          <p:nvPr>
            <p:ph idx="1"/>
          </p:nvPr>
        </p:nvSpPr>
        <p:spPr>
          <a:xfrm>
            <a:off x="0" y="1928802"/>
            <a:ext cx="9144000" cy="4929198"/>
          </a:xfrm>
        </p:spPr>
        <p:txBody>
          <a:bodyPr/>
          <a:lstStyle/>
          <a:p>
            <a:pPr algn="ctr">
              <a:buNone/>
            </a:pPr>
            <a:r>
              <a:rPr lang="ru-RU" dirty="0" smtClean="0"/>
              <a:t>- </a:t>
            </a:r>
            <a:r>
              <a:rPr lang="ru-RU" sz="2800" i="1" dirty="0" smtClean="0">
                <a:latin typeface="Times New Roman" pitchFamily="18" charset="0"/>
                <a:cs typeface="Times New Roman" pitchFamily="18" charset="0"/>
              </a:rPr>
              <a:t>Оперативно-техническое обеспечение раскрытия и расследования </a:t>
            </a:r>
            <a:r>
              <a:rPr lang="ru-RU" sz="2800" i="1" dirty="0" err="1" smtClean="0">
                <a:latin typeface="Times New Roman" pitchFamily="18" charset="0"/>
                <a:cs typeface="Times New Roman" pitchFamily="18" charset="0"/>
              </a:rPr>
              <a:t>киберпреступлений</a:t>
            </a:r>
            <a:endParaRPr lang="ru-RU" sz="2800" i="1" dirty="0" smtClean="0">
              <a:latin typeface="Times New Roman" pitchFamily="18" charset="0"/>
              <a:cs typeface="Times New Roman" pitchFamily="18" charset="0"/>
            </a:endParaRPr>
          </a:p>
          <a:p>
            <a:pPr algn="ctr">
              <a:buNone/>
            </a:pPr>
            <a:endParaRPr lang="ru-RU" sz="2800" i="1" dirty="0" smtClean="0">
              <a:latin typeface="Times New Roman" pitchFamily="18" charset="0"/>
              <a:cs typeface="Times New Roman" pitchFamily="18" charset="0"/>
            </a:endParaRPr>
          </a:p>
          <a:p>
            <a:pPr>
              <a:buNone/>
            </a:pPr>
            <a:endParaRPr lang="ru-RU" dirty="0"/>
          </a:p>
        </p:txBody>
      </p:sp>
      <p:pic>
        <p:nvPicPr>
          <p:cNvPr id="20482" name="Picture 2" descr="https://static.mvd.ru/upload/site36/document_images/IMG_4633(3)-800x600.jpg"/>
          <p:cNvPicPr>
            <a:picLocks noChangeAspect="1" noChangeArrowheads="1"/>
          </p:cNvPicPr>
          <p:nvPr/>
        </p:nvPicPr>
        <p:blipFill>
          <a:blip r:embed="rId2" cstate="print"/>
          <a:srcRect/>
          <a:stretch>
            <a:fillRect/>
          </a:stretch>
        </p:blipFill>
        <p:spPr bwMode="auto">
          <a:xfrm>
            <a:off x="2571736" y="3143248"/>
            <a:ext cx="2857520" cy="1907395"/>
          </a:xfrm>
          <a:prstGeom prst="rect">
            <a:avLst/>
          </a:prstGeom>
          <a:ln>
            <a:noFill/>
          </a:ln>
          <a:effectLst>
            <a:softEdge rad="112500"/>
          </a:effectLst>
        </p:spPr>
      </p:pic>
      <p:pic>
        <p:nvPicPr>
          <p:cNvPr id="20484" name="Picture 4" descr="https://zelenograd-news.ru/upload/iblock/d3c/politsiya_nash_gorod.jpg"/>
          <p:cNvPicPr>
            <a:picLocks noChangeAspect="1" noChangeArrowheads="1"/>
          </p:cNvPicPr>
          <p:nvPr/>
        </p:nvPicPr>
        <p:blipFill>
          <a:blip r:embed="rId3"/>
          <a:srcRect/>
          <a:stretch>
            <a:fillRect/>
          </a:stretch>
        </p:blipFill>
        <p:spPr bwMode="auto">
          <a:xfrm>
            <a:off x="5500694" y="3071810"/>
            <a:ext cx="3428971" cy="1928796"/>
          </a:xfrm>
          <a:prstGeom prst="rect">
            <a:avLst/>
          </a:prstGeom>
          <a:ln>
            <a:noFill/>
          </a:ln>
          <a:effectLst>
            <a:softEdge rad="112500"/>
          </a:effectLst>
        </p:spPr>
      </p:pic>
      <p:pic>
        <p:nvPicPr>
          <p:cNvPr id="20486" name="Picture 6" descr="https://cdnimg.rg.ru/i/gallery/1bf6a045/9_8e99bdc6.jpg"/>
          <p:cNvPicPr>
            <a:picLocks noChangeAspect="1" noChangeArrowheads="1"/>
          </p:cNvPicPr>
          <p:nvPr/>
        </p:nvPicPr>
        <p:blipFill>
          <a:blip r:embed="rId4"/>
          <a:srcRect/>
          <a:stretch>
            <a:fillRect/>
          </a:stretch>
        </p:blipFill>
        <p:spPr bwMode="auto">
          <a:xfrm>
            <a:off x="4714876" y="5142795"/>
            <a:ext cx="4286248" cy="1715205"/>
          </a:xfrm>
          <a:prstGeom prst="rect">
            <a:avLst/>
          </a:prstGeom>
          <a:ln>
            <a:noFill/>
          </a:ln>
          <a:effectLst>
            <a:softEdge rad="112500"/>
          </a:effectLst>
        </p:spPr>
      </p:pic>
      <p:sp>
        <p:nvSpPr>
          <p:cNvPr id="7" name="Прямоугольник 6"/>
          <p:cNvSpPr/>
          <p:nvPr/>
        </p:nvSpPr>
        <p:spPr>
          <a:xfrm>
            <a:off x="214282" y="5715016"/>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36. </a:t>
            </a:r>
            <a:endParaRPr lang="ru-RU" dirty="0">
              <a:latin typeface="Times New Roman" pitchFamily="18" charset="0"/>
              <a:cs typeface="Times New Roman" pitchFamily="18" charset="0"/>
            </a:endParaRPr>
          </a:p>
        </p:txBody>
      </p:sp>
      <p:sp>
        <p:nvSpPr>
          <p:cNvPr id="8" name="Прямоугольник 7"/>
          <p:cNvSpPr/>
          <p:nvPr/>
        </p:nvSpPr>
        <p:spPr>
          <a:xfrm>
            <a:off x="214282" y="4857760"/>
            <a:ext cx="4572000" cy="923330"/>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минимальный  баллы 2022:</a:t>
            </a:r>
          </a:p>
          <a:p>
            <a:pPr algn="just"/>
            <a:r>
              <a:rPr lang="ru-RU" dirty="0" smtClean="0">
                <a:latin typeface="Times New Roman" pitchFamily="18" charset="0"/>
                <a:cs typeface="Times New Roman" pitchFamily="18" charset="0"/>
              </a:rPr>
              <a:t>Математика (профиль) – </a:t>
            </a:r>
            <a:r>
              <a:rPr lang="ru-RU" dirty="0" smtClean="0">
                <a:latin typeface="Times New Roman" pitchFamily="18" charset="0"/>
                <a:cs typeface="Times New Roman" pitchFamily="18" charset="0"/>
              </a:rPr>
              <a:t>36</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Русский язык – 36.</a:t>
            </a:r>
          </a:p>
        </p:txBody>
      </p:sp>
      <p:sp>
        <p:nvSpPr>
          <p:cNvPr id="9" name="Прямоугольник 8"/>
          <p:cNvSpPr/>
          <p:nvPr/>
        </p:nvSpPr>
        <p:spPr>
          <a:xfrm>
            <a:off x="6000760" y="1428736"/>
            <a:ext cx="264317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1571612"/>
            <a:ext cx="8501122" cy="3108543"/>
          </a:xfrm>
          <a:prstGeom prst="rect">
            <a:avLst/>
          </a:prstGeom>
        </p:spPr>
        <p:txBody>
          <a:bodyPr wrap="square">
            <a:spAutoFit/>
          </a:bodyPr>
          <a:lstStyle/>
          <a:p>
            <a:r>
              <a:rPr lang="ru-RU" sz="2800" b="1" dirty="0" smtClean="0">
                <a:latin typeface="Times New Roman" pitchFamily="18" charset="0"/>
                <a:cs typeface="Times New Roman" pitchFamily="18" charset="0"/>
              </a:rPr>
              <a:t>Выпускнику программы присваивается квалификация </a:t>
            </a:r>
            <a:r>
              <a:rPr lang="ru-RU" sz="2800" dirty="0" smtClean="0">
                <a:latin typeface="Times New Roman" pitchFamily="18" charset="0"/>
                <a:cs typeface="Times New Roman" pitchFamily="18" charset="0"/>
              </a:rPr>
              <a:t>– специалист по защите информации, (специализации: технология защиты информации в правоохранительной сфере, оперативно- техническое обеспечение раскрытия и расследования </a:t>
            </a:r>
            <a:r>
              <a:rPr lang="ru-RU" sz="2800" dirty="0" err="1" smtClean="0">
                <a:latin typeface="Times New Roman" pitchFamily="18" charset="0"/>
                <a:cs typeface="Times New Roman" pitchFamily="18" charset="0"/>
              </a:rPr>
              <a:t>киберпреступлений</a:t>
            </a:r>
            <a:r>
              <a:rPr lang="ru-RU" sz="2800" dirty="0" smtClean="0">
                <a:latin typeface="Times New Roman" pitchFamily="18" charset="0"/>
                <a:cs typeface="Times New Roman" pitchFamily="18" charset="0"/>
              </a:rPr>
              <a:t>, компьютерная экспертиза при расследовании преступлений).</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Педагогика и психология девиантного поведения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600200"/>
            <a:ext cx="9144000" cy="5257800"/>
          </a:xfrm>
        </p:spPr>
        <p:txBody>
          <a:bodyPr/>
          <a:lstStyle/>
          <a:p>
            <a:pPr algn="ctr">
              <a:buFontTx/>
              <a:buChar char="-"/>
            </a:pPr>
            <a:r>
              <a:rPr lang="ru-RU" i="1" dirty="0" smtClean="0">
                <a:latin typeface="Times New Roman" pitchFamily="18" charset="0"/>
                <a:cs typeface="Times New Roman" pitchFamily="18" charset="0"/>
              </a:rPr>
              <a:t>Социальная педагогика</a:t>
            </a:r>
          </a:p>
          <a:p>
            <a:pPr algn="ctr">
              <a:buNone/>
            </a:pPr>
            <a:r>
              <a:rPr lang="ru-RU" i="1" dirty="0" smtClean="0">
                <a:latin typeface="Times New Roman" pitchFamily="18" charset="0"/>
                <a:cs typeface="Times New Roman" pitchFamily="18" charset="0"/>
              </a:rPr>
              <a:t>(инспектор по делам несовершеннолетних)</a:t>
            </a:r>
            <a:endParaRPr lang="ru-RU" dirty="0"/>
          </a:p>
        </p:txBody>
      </p:sp>
      <p:pic>
        <p:nvPicPr>
          <p:cNvPr id="24578" name="Picture 2" descr="https://pbs.twimg.com/media/CXdFyojWkAApOwU.jpg"/>
          <p:cNvPicPr>
            <a:picLocks noChangeAspect="1" noChangeArrowheads="1"/>
          </p:cNvPicPr>
          <p:nvPr/>
        </p:nvPicPr>
        <p:blipFill>
          <a:blip r:embed="rId2"/>
          <a:srcRect/>
          <a:stretch>
            <a:fillRect/>
          </a:stretch>
        </p:blipFill>
        <p:spPr bwMode="auto">
          <a:xfrm>
            <a:off x="3000364" y="3214686"/>
            <a:ext cx="3009368" cy="2004992"/>
          </a:xfrm>
          <a:prstGeom prst="rect">
            <a:avLst/>
          </a:prstGeom>
          <a:ln>
            <a:noFill/>
          </a:ln>
          <a:effectLst>
            <a:softEdge rad="112500"/>
          </a:effectLst>
        </p:spPr>
      </p:pic>
      <p:pic>
        <p:nvPicPr>
          <p:cNvPr id="24580" name="Picture 4" descr="https://pbs.twimg.com/media/Dq91KrLXcAA-VKE.jpg"/>
          <p:cNvPicPr>
            <a:picLocks noChangeAspect="1" noChangeArrowheads="1"/>
          </p:cNvPicPr>
          <p:nvPr/>
        </p:nvPicPr>
        <p:blipFill>
          <a:blip r:embed="rId3" cstate="print"/>
          <a:srcRect/>
          <a:stretch>
            <a:fillRect/>
          </a:stretch>
        </p:blipFill>
        <p:spPr bwMode="auto">
          <a:xfrm>
            <a:off x="142844" y="4357694"/>
            <a:ext cx="3429024" cy="2303161"/>
          </a:xfrm>
          <a:prstGeom prst="rect">
            <a:avLst/>
          </a:prstGeom>
          <a:ln>
            <a:noFill/>
          </a:ln>
          <a:effectLst>
            <a:softEdge rad="112500"/>
          </a:effectLst>
        </p:spPr>
      </p:pic>
      <p:pic>
        <p:nvPicPr>
          <p:cNvPr id="24582" name="Picture 6" descr="https://files.vm.ru/photo/vecherka/2018/05/doc70ds06a0jyb10ce7bgej_800_480.jpg"/>
          <p:cNvPicPr>
            <a:picLocks noChangeAspect="1" noChangeArrowheads="1"/>
          </p:cNvPicPr>
          <p:nvPr/>
        </p:nvPicPr>
        <p:blipFill>
          <a:blip r:embed="rId4"/>
          <a:srcRect/>
          <a:stretch>
            <a:fillRect/>
          </a:stretch>
        </p:blipFill>
        <p:spPr bwMode="auto">
          <a:xfrm>
            <a:off x="5500694" y="2857496"/>
            <a:ext cx="3429024" cy="2008976"/>
          </a:xfrm>
          <a:prstGeom prst="rect">
            <a:avLst/>
          </a:prstGeom>
          <a:ln>
            <a:noFill/>
          </a:ln>
          <a:effectLst>
            <a:softEdge rad="112500"/>
          </a:effectLst>
        </p:spPr>
      </p:pic>
      <p:sp>
        <p:nvSpPr>
          <p:cNvPr id="7" name="Прямоугольник 6"/>
          <p:cNvSpPr/>
          <p:nvPr/>
        </p:nvSpPr>
        <p:spPr>
          <a:xfrm>
            <a:off x="4214810" y="5103674"/>
            <a:ext cx="4572000" cy="1754326"/>
          </a:xfrm>
          <a:prstGeom prst="rect">
            <a:avLst/>
          </a:prstGeom>
        </p:spPr>
        <p:txBody>
          <a:bodyPr>
            <a:spAutoFit/>
          </a:bodyPr>
          <a:lstStyle/>
          <a:p>
            <a:pPr algn="just"/>
            <a:r>
              <a:rPr lang="ru-RU" b="1" dirty="0" smtClean="0">
                <a:latin typeface="Times New Roman" pitchFamily="18" charset="0"/>
                <a:cs typeface="Times New Roman" pitchFamily="18" charset="0"/>
              </a:rPr>
              <a:t>ЕГЭ - минимальные баллы 2022:</a:t>
            </a:r>
          </a:p>
          <a:p>
            <a:pPr algn="just"/>
            <a:r>
              <a:rPr lang="ru-RU" dirty="0" smtClean="0">
                <a:latin typeface="Times New Roman" pitchFamily="18" charset="0"/>
                <a:cs typeface="Times New Roman" pitchFamily="18" charset="0"/>
              </a:rPr>
              <a:t>Русский язык - 36</a:t>
            </a:r>
          </a:p>
          <a:p>
            <a:pPr algn="just"/>
            <a:r>
              <a:rPr lang="ru-RU" dirty="0" smtClean="0">
                <a:latin typeface="Times New Roman" pitchFamily="18" charset="0"/>
                <a:cs typeface="Times New Roman" pitchFamily="18" charset="0"/>
              </a:rPr>
              <a:t>Обществознание - 42</a:t>
            </a:r>
          </a:p>
          <a:p>
            <a:pPr algn="just"/>
            <a:r>
              <a:rPr lang="ru-RU" b="1" dirty="0" smtClean="0">
                <a:latin typeface="Times New Roman" pitchFamily="18" charset="0"/>
                <a:cs typeface="Times New Roman" pitchFamily="18" charset="0"/>
              </a:rPr>
              <a:t>Вступительные испытания:</a:t>
            </a:r>
          </a:p>
          <a:p>
            <a:pPr algn="just"/>
            <a:r>
              <a:rPr lang="ru-RU" dirty="0" smtClean="0">
                <a:latin typeface="Times New Roman" pitchFamily="18" charset="0"/>
                <a:cs typeface="Times New Roman" pitchFamily="18" charset="0"/>
              </a:rPr>
              <a:t>Русский язык (письменно) - 42</a:t>
            </a:r>
          </a:p>
          <a:p>
            <a:pPr algn="just"/>
            <a:r>
              <a:rPr lang="ru-RU" dirty="0" smtClean="0">
                <a:latin typeface="Times New Roman" pitchFamily="18" charset="0"/>
                <a:cs typeface="Times New Roman" pitchFamily="18" charset="0"/>
              </a:rPr>
              <a:t>Общая физическая подготовка - 36</a:t>
            </a:r>
            <a:endParaRPr lang="ru-RU" dirty="0">
              <a:latin typeface="Times New Roman" pitchFamily="18" charset="0"/>
              <a:cs typeface="Times New Roman" pitchFamily="18" charset="0"/>
            </a:endParaRPr>
          </a:p>
        </p:txBody>
      </p:sp>
      <p:sp>
        <p:nvSpPr>
          <p:cNvPr id="8" name="Прямоугольник 7"/>
          <p:cNvSpPr/>
          <p:nvPr/>
        </p:nvSpPr>
        <p:spPr>
          <a:xfrm>
            <a:off x="285720" y="3643314"/>
            <a:ext cx="271464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Срок обучения – 5 лет </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1391</Words>
  <PresentationFormat>Экран (4:3)</PresentationFormat>
  <Paragraphs>188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Список специальностей</vt:lpstr>
      <vt:lpstr>Безопасность информационных технологий в правоохранительной сфере </vt:lpstr>
      <vt:lpstr>Слайд 4</vt:lpstr>
      <vt:lpstr>Безопасность информационных технологий в правоохранительной сфере</vt:lpstr>
      <vt:lpstr>Слайд 6</vt:lpstr>
      <vt:lpstr>Безопасность информационных технологий в правоохранительной сфере</vt:lpstr>
      <vt:lpstr>Слайд 8</vt:lpstr>
      <vt:lpstr>Педагогика и психология девиантного поведения</vt:lpstr>
      <vt:lpstr>Слайд 10</vt:lpstr>
      <vt:lpstr>Правовое обеспечение национальной безопасности</vt:lpstr>
      <vt:lpstr>Слайд 12</vt:lpstr>
      <vt:lpstr>Правовое обеспечение национальной безопасности</vt:lpstr>
      <vt:lpstr>Слайд 14</vt:lpstr>
      <vt:lpstr>Правовое обеспечение национальной безопасности</vt:lpstr>
      <vt:lpstr>Слайд 16</vt:lpstr>
      <vt:lpstr>Правовое обеспечение национальной безопасности</vt:lpstr>
      <vt:lpstr>Слайд 18</vt:lpstr>
      <vt:lpstr>Обеспечение законности и порядка</vt:lpstr>
      <vt:lpstr>Слайд 20</vt:lpstr>
      <vt:lpstr>Обеспечение законности и порядка</vt:lpstr>
      <vt:lpstr>Слайд 22</vt:lpstr>
      <vt:lpstr>Психология служебной деятельности</vt:lpstr>
      <vt:lpstr>Слайд 24</vt:lpstr>
      <vt:lpstr>Судебная экспертиза</vt:lpstr>
      <vt:lpstr>Слайд 26</vt:lpstr>
      <vt:lpstr>Экономическая безопасность и противодействие коррупции</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37</cp:revision>
  <dcterms:created xsi:type="dcterms:W3CDTF">2021-11-28T06:25:45Z</dcterms:created>
  <dcterms:modified xsi:type="dcterms:W3CDTF">2021-11-29T12:39:38Z</dcterms:modified>
</cp:coreProperties>
</file>