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74" r:id="rId3"/>
    <p:sldId id="259" r:id="rId4"/>
    <p:sldId id="261" r:id="rId5"/>
    <p:sldId id="262" r:id="rId6"/>
    <p:sldId id="263" r:id="rId7"/>
    <p:sldId id="264" r:id="rId8"/>
    <p:sldId id="275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75" d="100"/>
          <a:sy n="75" d="100"/>
        </p:scale>
        <p:origin x="-96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124744"/>
            <a:ext cx="6172200" cy="9361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cs typeface="Mongolian Baiti" pitchFamily="66" charset="0"/>
              </a:rPr>
              <a:t>Тема: Формирование знаний о питании и гиподинамии.</a:t>
            </a:r>
            <a:endParaRPr lang="ru-RU" sz="2400" b="1" i="1" dirty="0">
              <a:cs typeface="Mongolian Baiti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532240" cy="1728192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Цель: Помочь учащимся задуматься о ценности здоровья, о том , что вредно и что полезно для здоровья.</a:t>
            </a:r>
            <a:endParaRPr lang="ru-RU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427984" y="544522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Автор: Попова А.А.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0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Жиры</a:t>
            </a:r>
            <a:r>
              <a:rPr lang="ru-RU" dirty="0" smtClean="0"/>
              <a:t> поставляют </a:t>
            </a:r>
            <a:r>
              <a:rPr lang="ru-RU" dirty="0"/>
              <a:t>незаменимые жирные кислоты, отвечающие за развитие и иммунитет. Полезны жиры, </a:t>
            </a:r>
            <a:r>
              <a:rPr lang="ru-RU" dirty="0" smtClean="0"/>
              <a:t>содержатся в </a:t>
            </a:r>
            <a:r>
              <a:rPr lang="ru-RU" dirty="0"/>
              <a:t>сливочном масле, сливках, </a:t>
            </a:r>
            <a:r>
              <a:rPr lang="ru-RU" dirty="0" smtClean="0"/>
              <a:t>растительном  масле, рыбе и </a:t>
            </a:r>
            <a:r>
              <a:rPr lang="ru-RU" dirty="0" err="1" smtClean="0"/>
              <a:t>дт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712879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7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612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Железо.</a:t>
            </a:r>
            <a:r>
              <a:rPr lang="ru-RU" dirty="0"/>
              <a:t> Данный элемент играет важную роль в умственном развитии детей. Железа много в мясе и морепродуктах, также содержится в шпинате, бобовых, сухофруктах, зеленых листовых овощах, в свекле, грецких орехах, семечках и фундуке.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748883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49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82013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Кальций.</a:t>
            </a:r>
            <a:r>
              <a:rPr lang="ru-RU" dirty="0"/>
              <a:t> Важный элемент для роста костей, формирования зубной эмали, нормализации сердечного ритма, обеспечения свертываемости крови. Кальция много в мясе, рыбе, яйцах, бобовых, в подсолнечных семечках, </a:t>
            </a:r>
            <a:r>
              <a:rPr lang="ru-RU" dirty="0" smtClean="0"/>
              <a:t>миндале.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30644"/>
            <a:ext cx="7632848" cy="502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9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9288"/>
            <a:ext cx="8208912" cy="63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39552" y="548680"/>
            <a:ext cx="7467600" cy="165576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solidFill>
                  <a:srgbClr val="444444"/>
                </a:solidFill>
                <a:latin typeface="Times New Roman"/>
                <a:ea typeface="Calibri"/>
                <a:cs typeface="Times New Roman"/>
              </a:rPr>
              <a:t>Гиподинамия  « болезнь </a:t>
            </a:r>
            <a:r>
              <a:rPr lang="ru-RU" sz="4400" dirty="0" smtClean="0">
                <a:solidFill>
                  <a:srgbClr val="444444"/>
                </a:solidFill>
                <a:latin typeface="Times New Roman"/>
                <a:ea typeface="Calibri"/>
                <a:cs typeface="Times New Roman"/>
              </a:rPr>
              <a:t>цивилизации»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2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662473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Термин «гиподинамия» в переводе с латинского языка означает «малоподвижность». Под этим понятием подразумевают ограничение двигательной активности, которое возникает в результате малоподвижного образа жизни.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6" y="1988840"/>
            <a:ext cx="72728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1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268760"/>
            <a:ext cx="6172200" cy="86409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dirty="0">
                <a:solidFill>
                  <a:schemeClr val="accent2"/>
                </a:solidFill>
              </a:rPr>
              <a:t/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dirty="0" smtClean="0">
                <a:solidFill>
                  <a:schemeClr val="accent2"/>
                </a:solidFill>
              </a:rPr>
              <a:t>Симптомы гиподинамии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348880"/>
            <a:ext cx="6172200" cy="2736304"/>
          </a:xfrm>
        </p:spPr>
        <p:txBody>
          <a:bodyPr>
            <a:normAutofit/>
          </a:bodyPr>
          <a:lstStyle/>
          <a:p>
            <a:r>
              <a:rPr lang="ru-RU" dirty="0" smtClean="0"/>
              <a:t>Сонливость</a:t>
            </a:r>
          </a:p>
          <a:p>
            <a:r>
              <a:rPr lang="ru-RU" dirty="0" smtClean="0"/>
              <a:t>Вялость</a:t>
            </a:r>
          </a:p>
          <a:p>
            <a:r>
              <a:rPr lang="ru-RU" dirty="0" smtClean="0"/>
              <a:t>Общее недомогание</a:t>
            </a:r>
          </a:p>
          <a:p>
            <a:r>
              <a:rPr lang="ru-RU" dirty="0" smtClean="0"/>
              <a:t>Снижение работоспособности</a:t>
            </a:r>
          </a:p>
          <a:p>
            <a:r>
              <a:rPr lang="ru-RU" dirty="0" smtClean="0"/>
              <a:t>Снижение аппетита</a:t>
            </a:r>
          </a:p>
          <a:p>
            <a:r>
              <a:rPr lang="ru-RU" dirty="0" smtClean="0"/>
              <a:t>Бессонница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2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Профилактика гиподинамии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5" y="1700808"/>
            <a:ext cx="4159183" cy="231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78" y="1700808"/>
            <a:ext cx="40093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5" y="4026962"/>
            <a:ext cx="82809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11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а01\Desktop\image_image_59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32" y="620688"/>
            <a:ext cx="4320480" cy="32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кса01\Desktop\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010348" cy="32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5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67600" cy="5976664"/>
          </a:xfrm>
        </p:spPr>
        <p:txBody>
          <a:bodyPr>
            <a:normAutofit/>
          </a:bodyPr>
          <a:lstStyle/>
          <a:p>
            <a:r>
              <a:rPr lang="ru-RU" sz="2000" dirty="0"/>
              <a:t> </a:t>
            </a:r>
            <a:r>
              <a:rPr lang="ru-RU" sz="3200" dirty="0" smtClean="0"/>
              <a:t>Задачи: </a:t>
            </a:r>
            <a:br>
              <a:rPr lang="ru-RU" sz="3200" dirty="0" smtClean="0"/>
            </a:br>
            <a:r>
              <a:rPr lang="ru-RU" sz="3200" dirty="0" smtClean="0"/>
              <a:t>*Образовательные</a:t>
            </a:r>
            <a:r>
              <a:rPr lang="ru-RU" sz="3200" dirty="0"/>
              <a:t>: добиться усвоения знаний о питании и малоподвижном образе жизни.</a:t>
            </a:r>
            <a:br>
              <a:rPr lang="ru-RU" sz="3200" dirty="0"/>
            </a:br>
            <a:r>
              <a:rPr lang="ru-RU" sz="3200" dirty="0" smtClean="0"/>
              <a:t>*Воспитательные</a:t>
            </a:r>
            <a:r>
              <a:rPr lang="ru-RU" sz="3200" dirty="0"/>
              <a:t>: сформировать и воспитать культуру безопасного труда и стремления к здоровому образу жизни.</a:t>
            </a:r>
            <a:br>
              <a:rPr lang="ru-RU" sz="3200" dirty="0"/>
            </a:br>
            <a:r>
              <a:rPr lang="ru-RU" sz="3200" dirty="0" smtClean="0"/>
              <a:t>*Развивающие</a:t>
            </a:r>
            <a:r>
              <a:rPr lang="ru-RU" sz="3200" dirty="0"/>
              <a:t>: способность к формированию и развитию познавательного интереса у учащихся.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80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 урок хотелось бы начать со следующего слайда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8003232" cy="3960440"/>
          </a:xfrm>
        </p:spPr>
      </p:pic>
    </p:spTree>
    <p:extLst>
      <p:ext uri="{BB962C8B-B14F-4D97-AF65-F5344CB8AC3E}">
        <p14:creationId xmlns:p14="http://schemas.microsoft.com/office/powerpoint/2010/main" val="22437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24744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 </a:t>
            </a:r>
            <a:r>
              <a:rPr lang="ru-RU" dirty="0"/>
              <a:t>данным Всемирной Организации Здравоохранения, в наше время избыточная масса тела  является распространенным хроническим заболеванием — сегодня эта патология действительно принимает характер глобальной эпидемии, охватывающей практически все страны и народы. Печальный рекорд по «болезни века» демонстрирует США — в стране, придумавшей гамбургеры, ожирение стало главным национальным бедствием. </a:t>
            </a:r>
            <a:r>
              <a:rPr lang="ru-RU" dirty="0" smtClean="0"/>
              <a:t>Необходимо </a:t>
            </a:r>
            <a:r>
              <a:rPr lang="ru-RU" dirty="0"/>
              <a:t>знать, что лишний вес может стать причиной появления множества серьёзных заболеваний. В первую очередь к ним относятся нарушение обмена веществ, вызванное избыточным количеством жировой ткани, нагрузка на сердце, ухудшение работы желудочно-кишечного тракта .Кроме того, усиливается нагрузка на позвоночник, что приводит к образованию плоскостопия, искривлению </a:t>
            </a:r>
            <a:r>
              <a:rPr lang="ru-RU" dirty="0" smtClean="0"/>
              <a:t>позвоночника. </a:t>
            </a:r>
            <a:r>
              <a:rPr lang="ru-RU" dirty="0"/>
              <a:t>Лишний вес может стать причиной развития сахарного диабета. </a:t>
            </a:r>
          </a:p>
        </p:txBody>
      </p:sp>
    </p:spTree>
    <p:extLst>
      <p:ext uri="{BB962C8B-B14F-4D97-AF65-F5344CB8AC3E}">
        <p14:creationId xmlns:p14="http://schemas.microsoft.com/office/powerpoint/2010/main" val="32533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253" y="3212976"/>
            <a:ext cx="6007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/>
                <a:ea typeface="Calibri"/>
              </a:rPr>
              <a:t>Что же  </a:t>
            </a:r>
            <a:r>
              <a:rPr lang="ru-RU" sz="2800" dirty="0">
                <a:latin typeface="Times New Roman"/>
                <a:ea typeface="Calibri"/>
              </a:rPr>
              <a:t>должен есть </a:t>
            </a:r>
            <a:r>
              <a:rPr lang="ru-RU" sz="2800" dirty="0" smtClean="0">
                <a:latin typeface="Times New Roman"/>
                <a:ea typeface="Calibri"/>
              </a:rPr>
              <a:t>школьник?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692696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</a:t>
            </a:r>
            <a:r>
              <a:rPr lang="ru-RU" sz="2400" dirty="0" smtClean="0"/>
              <a:t>райне </a:t>
            </a:r>
            <a:r>
              <a:rPr lang="ru-RU" sz="2400" dirty="0"/>
              <a:t>важно, чтобы здоровое питание было разнообразным, отвечало всем потребностям юного организма, что станет надежным фундаментом для дальнейшей полноценной жизни.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3736196"/>
            <a:ext cx="7496175" cy="293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72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708920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Г</a:t>
            </a:r>
            <a:r>
              <a:rPr lang="ru-RU" sz="2000" b="1" dirty="0" smtClean="0"/>
              <a:t>лавные питательные элементы,</a:t>
            </a:r>
          </a:p>
          <a:p>
            <a:pPr algn="ctr"/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которые </a:t>
            </a:r>
            <a:r>
              <a:rPr lang="ru-RU" sz="2000" b="1" dirty="0"/>
              <a:t>нужны </a:t>
            </a:r>
            <a:r>
              <a:rPr lang="ru-RU" sz="2000" b="1" dirty="0" smtClean="0"/>
              <a:t>организму?</a:t>
            </a:r>
            <a:r>
              <a:rPr lang="ru-RU" sz="2000" b="1" dirty="0"/>
              <a:t> </a:t>
            </a:r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1508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ru-RU" sz="1200" dirty="0"/>
          </a:p>
          <a:p>
            <a:r>
              <a:rPr lang="ru-RU" sz="1200" b="1" dirty="0" smtClean="0"/>
              <a:t>Белок </a:t>
            </a:r>
            <a:r>
              <a:rPr lang="ru-RU" sz="1200" dirty="0" smtClean="0"/>
              <a:t>является строительным </a:t>
            </a:r>
            <a:r>
              <a:rPr lang="ru-RU" sz="1200" dirty="0"/>
              <a:t>материалом, необходимым для тканей и клеток растущего организма. В достаточном количестве содержится в рыбе, мясе, яйцах, молочных продуктах, цельных крупах, бобовых, семечках и </a:t>
            </a:r>
            <a:r>
              <a:rPr lang="ru-RU" sz="1200" dirty="0" smtClean="0"/>
              <a:t>орехах.</a:t>
            </a:r>
            <a:endParaRPr lang="ru-RU" sz="1200" dirty="0"/>
          </a:p>
        </p:txBody>
      </p:sp>
      <p:pic>
        <p:nvPicPr>
          <p:cNvPr id="2050" name="Picture 2" descr="C:\Users\Макса01\Desktop\белки-в-продуктах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76210"/>
            <a:ext cx="6602108" cy="31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Углеводы.</a:t>
            </a:r>
            <a:r>
              <a:rPr lang="ru-RU" sz="1600" dirty="0"/>
              <a:t> Главная функция – обеспечение организма энергией. Для детей желательны продукты, богатые </a:t>
            </a:r>
            <a:r>
              <a:rPr lang="ru-RU" sz="1600" dirty="0" smtClean="0"/>
              <a:t>сложными(медленными) углеводами</a:t>
            </a:r>
            <a:r>
              <a:rPr lang="ru-RU" sz="1600" dirty="0"/>
              <a:t>: сырые овощи и фрукты</a:t>
            </a:r>
            <a:r>
              <a:rPr lang="ru-RU" sz="1600"/>
              <a:t>, </a:t>
            </a:r>
            <a:r>
              <a:rPr lang="ru-RU" sz="1600" smtClean="0"/>
              <a:t>цельно зерновые </a:t>
            </a:r>
            <a:r>
              <a:rPr lang="ru-RU" sz="1600" dirty="0"/>
              <a:t>продукты. </a:t>
            </a:r>
            <a:r>
              <a:rPr lang="ru-RU" sz="1600" dirty="0" smtClean="0"/>
              <a:t>Простые (быстрыми) </a:t>
            </a:r>
            <a:r>
              <a:rPr lang="ru-RU" sz="1600" dirty="0"/>
              <a:t>углеводами, такими как сладости, кондитерские изделия, белый хлеб, приводит к понижению иммунитета, ожирению и повышению утомляемости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4" y="3284984"/>
            <a:ext cx="802818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4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211</TotalTime>
  <Words>293</Words>
  <Application>Microsoft Office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Ясность</vt:lpstr>
      <vt:lpstr>Тема: Формирование знаний о питании и гиподинамии.</vt:lpstr>
      <vt:lpstr>Презентация PowerPoint</vt:lpstr>
      <vt:lpstr> Задачи:  *Образовательные: добиться усвоения знаний о питании и малоподвижном образе жизни. *Воспитательные: сформировать и воспитать культуру безопасного труда и стремления к здоровому образу жизни. *Развивающие: способность к формированию и развитию познавательного интереса у учащихся. </vt:lpstr>
      <vt:lpstr>Наш урок хотелось бы начать со следующего слайда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Гиподинамия  « болезнь цивилизации» </vt:lpstr>
      <vt:lpstr>Презентация PowerPoint</vt:lpstr>
      <vt:lpstr>   Симптомы гиподинамии</vt:lpstr>
      <vt:lpstr>Профилактика гиподинамии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Тема:Формирование знаний о питании и гиподинамии.</dc:title>
  <dc:creator>Макса01</dc:creator>
  <cp:lastModifiedBy>Ancomp</cp:lastModifiedBy>
  <cp:revision>22</cp:revision>
  <dcterms:created xsi:type="dcterms:W3CDTF">2016-10-04T20:01:04Z</dcterms:created>
  <dcterms:modified xsi:type="dcterms:W3CDTF">2017-09-19T07:42:45Z</dcterms:modified>
</cp:coreProperties>
</file>